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jpg&amp;ehk=rXHr2IorOPxqdH5si7rJpw&amp;r=0&amp;pid=OfficeInsert"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48" r:id="rId2"/>
  </p:sldMasterIdLst>
  <p:notesMasterIdLst>
    <p:notesMasterId r:id="rId83"/>
  </p:notesMasterIdLst>
  <p:sldIdLst>
    <p:sldId id="256" r:id="rId3"/>
    <p:sldId id="330" r:id="rId4"/>
    <p:sldId id="331" r:id="rId5"/>
    <p:sldId id="332" r:id="rId6"/>
    <p:sldId id="333" r:id="rId7"/>
    <p:sldId id="334" r:id="rId8"/>
    <p:sldId id="335" r:id="rId9"/>
    <p:sldId id="336" r:id="rId10"/>
    <p:sldId id="337" r:id="rId11"/>
    <p:sldId id="338" r:id="rId12"/>
    <p:sldId id="339" r:id="rId13"/>
    <p:sldId id="340" r:id="rId14"/>
    <p:sldId id="341" r:id="rId15"/>
    <p:sldId id="279" r:id="rId16"/>
    <p:sldId id="281" r:id="rId17"/>
    <p:sldId id="265" r:id="rId18"/>
    <p:sldId id="311" r:id="rId19"/>
    <p:sldId id="272" r:id="rId20"/>
    <p:sldId id="258" r:id="rId21"/>
    <p:sldId id="263" r:id="rId22"/>
    <p:sldId id="260" r:id="rId23"/>
    <p:sldId id="280" r:id="rId24"/>
    <p:sldId id="271" r:id="rId25"/>
    <p:sldId id="269" r:id="rId26"/>
    <p:sldId id="266" r:id="rId27"/>
    <p:sldId id="259" r:id="rId28"/>
    <p:sldId id="283" r:id="rId29"/>
    <p:sldId id="261" r:id="rId30"/>
    <p:sldId id="284" r:id="rId31"/>
    <p:sldId id="264" r:id="rId32"/>
    <p:sldId id="268" r:id="rId33"/>
    <p:sldId id="273" r:id="rId34"/>
    <p:sldId id="274" r:id="rId35"/>
    <p:sldId id="275" r:id="rId36"/>
    <p:sldId id="310" r:id="rId37"/>
    <p:sldId id="297" r:id="rId38"/>
    <p:sldId id="298" r:id="rId39"/>
    <p:sldId id="299" r:id="rId40"/>
    <p:sldId id="282" r:id="rId41"/>
    <p:sldId id="309" r:id="rId42"/>
    <p:sldId id="312" r:id="rId43"/>
    <p:sldId id="300" r:id="rId44"/>
    <p:sldId id="301" r:id="rId45"/>
    <p:sldId id="302" r:id="rId46"/>
    <p:sldId id="308" r:id="rId47"/>
    <p:sldId id="313" r:id="rId48"/>
    <p:sldId id="285" r:id="rId49"/>
    <p:sldId id="315" r:id="rId50"/>
    <p:sldId id="314" r:id="rId51"/>
    <p:sldId id="316" r:id="rId52"/>
    <p:sldId id="317" r:id="rId53"/>
    <p:sldId id="303" r:id="rId54"/>
    <p:sldId id="277" r:id="rId55"/>
    <p:sldId id="276" r:id="rId56"/>
    <p:sldId id="287" r:id="rId57"/>
    <p:sldId id="278" r:id="rId58"/>
    <p:sldId id="288" r:id="rId59"/>
    <p:sldId id="289" r:id="rId60"/>
    <p:sldId id="292" r:id="rId61"/>
    <p:sldId id="291" r:id="rId62"/>
    <p:sldId id="290" r:id="rId63"/>
    <p:sldId id="293" r:id="rId64"/>
    <p:sldId id="294" r:id="rId65"/>
    <p:sldId id="295" r:id="rId66"/>
    <p:sldId id="318" r:id="rId67"/>
    <p:sldId id="319" r:id="rId68"/>
    <p:sldId id="320" r:id="rId69"/>
    <p:sldId id="321" r:id="rId70"/>
    <p:sldId id="322" r:id="rId71"/>
    <p:sldId id="323" r:id="rId72"/>
    <p:sldId id="325" r:id="rId73"/>
    <p:sldId id="324" r:id="rId74"/>
    <p:sldId id="327" r:id="rId75"/>
    <p:sldId id="326" r:id="rId76"/>
    <p:sldId id="328" r:id="rId77"/>
    <p:sldId id="329" r:id="rId78"/>
    <p:sldId id="304" r:id="rId79"/>
    <p:sldId id="305" r:id="rId80"/>
    <p:sldId id="306" r:id="rId81"/>
    <p:sldId id="307" r:id="rId8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33"/>
    <a:srgbClr val="FF9933"/>
    <a:srgbClr val="CC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6733" autoAdjust="0"/>
  </p:normalViewPr>
  <p:slideViewPr>
    <p:cSldViewPr snapToGrid="0">
      <p:cViewPr varScale="1">
        <p:scale>
          <a:sx n="60" d="100"/>
          <a:sy n="60" d="100"/>
        </p:scale>
        <p:origin x="1478" y="27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presProps" Target="presProps.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tableStyles" Target="tableStyles.xml"/><Relationship Id="rId61" Type="http://schemas.openxmlformats.org/officeDocument/2006/relationships/slide" Target="slides/slide59.xml"/><Relationship Id="rId82" Type="http://schemas.openxmlformats.org/officeDocument/2006/relationships/slide" Target="slides/slide80.xml"/></Relationships>
</file>

<file path=ppt/diagrams/_rels/data3.xml.rels><?xml version="1.0" encoding="UTF-8" standalone="yes"?>
<Relationships xmlns="http://schemas.openxmlformats.org/package/2006/relationships"><Relationship Id="rId3" Type="http://schemas.openxmlformats.org/officeDocument/2006/relationships/hyperlink" Target="http://channel9.msdn.com/Series/Faster-Data-Insights-with-Power-BI/08" TargetMode="External"/><Relationship Id="rId2" Type="http://schemas.openxmlformats.org/officeDocument/2006/relationships/image" Target="../media/image62.jpg&amp;ehk=rXHr2IorOPxqdH5si7rJpw&amp;r=0&amp;pid=OfficeInsert"/><Relationship Id="rId1" Type="http://schemas.openxmlformats.org/officeDocument/2006/relationships/image" Target="../media/image61.JPG"/><Relationship Id="rId5" Type="http://schemas.openxmlformats.org/officeDocument/2006/relationships/hyperlink" Target="http://www.anupamanatarajan.com/2016/" TargetMode="External"/><Relationship Id="rId4" Type="http://schemas.openxmlformats.org/officeDocument/2006/relationships/image" Target="../media/image63.png"/></Relationships>
</file>

<file path=ppt/diagrams/_rels/data6.xml.rels><?xml version="1.0" encoding="UTF-8" standalone="yes"?>
<Relationships xmlns="http://schemas.openxmlformats.org/package/2006/relationships"><Relationship Id="rId8" Type="http://schemas.openxmlformats.org/officeDocument/2006/relationships/image" Target="../media/image81.svg"/><Relationship Id="rId3" Type="http://schemas.openxmlformats.org/officeDocument/2006/relationships/image" Target="../media/image76.png"/><Relationship Id="rId7" Type="http://schemas.openxmlformats.org/officeDocument/2006/relationships/image" Target="../media/image80.png"/><Relationship Id="rId2" Type="http://schemas.openxmlformats.org/officeDocument/2006/relationships/image" Target="../media/image75.svg"/><Relationship Id="rId1" Type="http://schemas.openxmlformats.org/officeDocument/2006/relationships/image" Target="../media/image74.png"/><Relationship Id="rId6" Type="http://schemas.openxmlformats.org/officeDocument/2006/relationships/image" Target="../media/image79.svg"/><Relationship Id="rId5" Type="http://schemas.openxmlformats.org/officeDocument/2006/relationships/image" Target="../media/image78.png"/><Relationship Id="rId4" Type="http://schemas.openxmlformats.org/officeDocument/2006/relationships/image" Target="../media/image77.svg"/></Relationships>
</file>

<file path=ppt/diagrams/_rels/drawing3.xml.rels><?xml version="1.0" encoding="UTF-8" standalone="yes"?>
<Relationships xmlns="http://schemas.openxmlformats.org/package/2006/relationships"><Relationship Id="rId3" Type="http://schemas.openxmlformats.org/officeDocument/2006/relationships/hyperlink" Target="http://channel9.msdn.com/Series/Faster-Data-Insights-with-Power-BI/08" TargetMode="External"/><Relationship Id="rId2" Type="http://schemas.openxmlformats.org/officeDocument/2006/relationships/image" Target="../media/image62.jpg&amp;ehk=rXHr2IorOPxqdH5si7rJpw&amp;r=0&amp;pid=OfficeInsert"/><Relationship Id="rId1" Type="http://schemas.openxmlformats.org/officeDocument/2006/relationships/image" Target="../media/image61.JPG"/><Relationship Id="rId5" Type="http://schemas.openxmlformats.org/officeDocument/2006/relationships/hyperlink" Target="http://www.anupamanatarajan.com/2016/" TargetMode="External"/><Relationship Id="rId4" Type="http://schemas.openxmlformats.org/officeDocument/2006/relationships/image" Target="../media/image63.png"/></Relationships>
</file>

<file path=ppt/diagrams/_rels/drawing6.xml.rels><?xml version="1.0" encoding="UTF-8" standalone="yes"?>
<Relationships xmlns="http://schemas.openxmlformats.org/package/2006/relationships"><Relationship Id="rId8" Type="http://schemas.openxmlformats.org/officeDocument/2006/relationships/image" Target="../media/image81.svg"/><Relationship Id="rId3" Type="http://schemas.openxmlformats.org/officeDocument/2006/relationships/image" Target="../media/image76.png"/><Relationship Id="rId7" Type="http://schemas.openxmlformats.org/officeDocument/2006/relationships/image" Target="../media/image80.png"/><Relationship Id="rId2" Type="http://schemas.openxmlformats.org/officeDocument/2006/relationships/image" Target="../media/image75.svg"/><Relationship Id="rId1" Type="http://schemas.openxmlformats.org/officeDocument/2006/relationships/image" Target="../media/image74.png"/><Relationship Id="rId6" Type="http://schemas.openxmlformats.org/officeDocument/2006/relationships/image" Target="../media/image79.svg"/><Relationship Id="rId5" Type="http://schemas.openxmlformats.org/officeDocument/2006/relationships/image" Target="../media/image78.png"/><Relationship Id="rId4" Type="http://schemas.openxmlformats.org/officeDocument/2006/relationships/image" Target="../media/image77.sv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E65888A-AC91-4B31-8F09-33280FF93606}"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IN"/>
        </a:p>
      </dgm:t>
    </dgm:pt>
    <dgm:pt modelId="{4AB7E39E-5AA3-4A94-8F65-957FEB750AF9}">
      <dgm:prSet/>
      <dgm:spPr/>
      <dgm:t>
        <a:bodyPr/>
        <a:lstStyle/>
        <a:p>
          <a:r>
            <a:rPr lang="en-IN" dirty="0"/>
            <a:t>Power BI is a cloud-based business analytics software</a:t>
          </a:r>
        </a:p>
      </dgm:t>
    </dgm:pt>
    <dgm:pt modelId="{9234FD30-2A5F-46CA-BD88-CCB216352895}" type="parTrans" cxnId="{BA3982D8-706E-45C7-B167-B7E63F8DC5EB}">
      <dgm:prSet/>
      <dgm:spPr/>
      <dgm:t>
        <a:bodyPr/>
        <a:lstStyle/>
        <a:p>
          <a:endParaRPr lang="en-IN"/>
        </a:p>
      </dgm:t>
    </dgm:pt>
    <dgm:pt modelId="{2828786C-2C29-4C30-966B-1C1DF24B67AC}" type="sibTrans" cxnId="{BA3982D8-706E-45C7-B167-B7E63F8DC5EB}">
      <dgm:prSet/>
      <dgm:spPr/>
      <dgm:t>
        <a:bodyPr/>
        <a:lstStyle/>
        <a:p>
          <a:endParaRPr lang="en-IN"/>
        </a:p>
      </dgm:t>
    </dgm:pt>
    <dgm:pt modelId="{CE3471B5-71FD-4A4C-BDC6-8DBB23AB7AF7}">
      <dgm:prSet/>
      <dgm:spPr/>
      <dgm:t>
        <a:bodyPr/>
        <a:lstStyle/>
        <a:p>
          <a:r>
            <a:rPr lang="en-IN"/>
            <a:t>Fast and easy access to your data</a:t>
          </a:r>
        </a:p>
      </dgm:t>
    </dgm:pt>
    <dgm:pt modelId="{364FFAB4-14CB-4B11-85AF-0F2CD3728E24}" type="parTrans" cxnId="{A5AAE2DC-FA07-4C9E-8C53-2670DA5A6D14}">
      <dgm:prSet/>
      <dgm:spPr/>
      <dgm:t>
        <a:bodyPr/>
        <a:lstStyle/>
        <a:p>
          <a:endParaRPr lang="en-IN"/>
        </a:p>
      </dgm:t>
    </dgm:pt>
    <dgm:pt modelId="{7277A3A7-C75F-4A0D-A34F-BB884E5F1C65}" type="sibTrans" cxnId="{A5AAE2DC-FA07-4C9E-8C53-2670DA5A6D14}">
      <dgm:prSet/>
      <dgm:spPr/>
      <dgm:t>
        <a:bodyPr/>
        <a:lstStyle/>
        <a:p>
          <a:endParaRPr lang="en-IN"/>
        </a:p>
      </dgm:t>
    </dgm:pt>
    <dgm:pt modelId="{E7B04F1F-9BF3-4343-BDCF-207090AEE59B}">
      <dgm:prSet/>
      <dgm:spPr/>
      <dgm:t>
        <a:bodyPr/>
        <a:lstStyle/>
        <a:p>
          <a:r>
            <a:rPr lang="en-IN"/>
            <a:t>Insights from any device</a:t>
          </a:r>
        </a:p>
      </dgm:t>
    </dgm:pt>
    <dgm:pt modelId="{DC323697-2FE9-47A8-82B1-14B0A6256051}" type="parTrans" cxnId="{B9EE911C-5E1C-479F-BDED-85D6E132DF48}">
      <dgm:prSet/>
      <dgm:spPr/>
      <dgm:t>
        <a:bodyPr/>
        <a:lstStyle/>
        <a:p>
          <a:endParaRPr lang="en-IN"/>
        </a:p>
      </dgm:t>
    </dgm:pt>
    <dgm:pt modelId="{248A87F8-BA88-45B5-AF3B-5DD534EBC73C}" type="sibTrans" cxnId="{B9EE911C-5E1C-479F-BDED-85D6E132DF48}">
      <dgm:prSet/>
      <dgm:spPr/>
      <dgm:t>
        <a:bodyPr/>
        <a:lstStyle/>
        <a:p>
          <a:endParaRPr lang="en-IN"/>
        </a:p>
      </dgm:t>
    </dgm:pt>
    <dgm:pt modelId="{7EFEF20F-729F-4A1A-871C-BF720EB5E159}">
      <dgm:prSet/>
      <dgm:spPr/>
      <dgm:t>
        <a:bodyPr/>
        <a:lstStyle/>
        <a:p>
          <a:r>
            <a:rPr lang="en-IN"/>
            <a:t>Collaboration across your organization</a:t>
          </a:r>
        </a:p>
      </dgm:t>
    </dgm:pt>
    <dgm:pt modelId="{F9F29B6C-4185-4290-88AA-14D6435DB2DC}" type="parTrans" cxnId="{87F0E965-8736-4301-B5C0-CDC5C8E9F440}">
      <dgm:prSet/>
      <dgm:spPr/>
      <dgm:t>
        <a:bodyPr/>
        <a:lstStyle/>
        <a:p>
          <a:endParaRPr lang="en-IN"/>
        </a:p>
      </dgm:t>
    </dgm:pt>
    <dgm:pt modelId="{003FADE0-A894-4D04-BE26-9F02BCADB014}" type="sibTrans" cxnId="{87F0E965-8736-4301-B5C0-CDC5C8E9F440}">
      <dgm:prSet/>
      <dgm:spPr/>
      <dgm:t>
        <a:bodyPr/>
        <a:lstStyle/>
        <a:p>
          <a:endParaRPr lang="en-IN"/>
        </a:p>
      </dgm:t>
    </dgm:pt>
    <dgm:pt modelId="{6DFBD314-3A17-4557-A44F-925A194696CE}">
      <dgm:prSet/>
      <dgm:spPr/>
      <dgm:t>
        <a:bodyPr/>
        <a:lstStyle/>
        <a:p>
          <a:r>
            <a:rPr lang="en-IN"/>
            <a:t>Anyone to visualize and analyze data</a:t>
          </a:r>
        </a:p>
      </dgm:t>
    </dgm:pt>
    <dgm:pt modelId="{0D90ECCC-FB94-4045-B501-8D7426E7953B}" type="parTrans" cxnId="{99FBEC6D-183F-4EDE-98C6-D3892F05FDFD}">
      <dgm:prSet/>
      <dgm:spPr/>
      <dgm:t>
        <a:bodyPr/>
        <a:lstStyle/>
        <a:p>
          <a:endParaRPr lang="en-IN"/>
        </a:p>
      </dgm:t>
    </dgm:pt>
    <dgm:pt modelId="{118E11BE-9BEB-4DAC-B8FA-16B0FF55EA94}" type="sibTrans" cxnId="{99FBEC6D-183F-4EDE-98C6-D3892F05FDFD}">
      <dgm:prSet/>
      <dgm:spPr/>
      <dgm:t>
        <a:bodyPr/>
        <a:lstStyle/>
        <a:p>
          <a:endParaRPr lang="en-IN"/>
        </a:p>
      </dgm:t>
    </dgm:pt>
    <dgm:pt modelId="{A6322D47-08E2-49C6-B2AF-B33E7911D01E}" type="pres">
      <dgm:prSet presAssocID="{3E65888A-AC91-4B31-8F09-33280FF93606}" presName="linear" presStyleCnt="0">
        <dgm:presLayoutVars>
          <dgm:animLvl val="lvl"/>
          <dgm:resizeHandles val="exact"/>
        </dgm:presLayoutVars>
      </dgm:prSet>
      <dgm:spPr/>
    </dgm:pt>
    <dgm:pt modelId="{B7D0F6CA-7338-4C0B-AF7A-B52C429B5166}" type="pres">
      <dgm:prSet presAssocID="{4AB7E39E-5AA3-4A94-8F65-957FEB750AF9}" presName="parentText" presStyleLbl="node1" presStyleIdx="0" presStyleCnt="5">
        <dgm:presLayoutVars>
          <dgm:chMax val="0"/>
          <dgm:bulletEnabled val="1"/>
        </dgm:presLayoutVars>
      </dgm:prSet>
      <dgm:spPr/>
    </dgm:pt>
    <dgm:pt modelId="{21EB373C-3BD9-4334-94C6-7DE2C040F47C}" type="pres">
      <dgm:prSet presAssocID="{2828786C-2C29-4C30-966B-1C1DF24B67AC}" presName="spacer" presStyleCnt="0"/>
      <dgm:spPr/>
    </dgm:pt>
    <dgm:pt modelId="{893FC699-3029-4D28-8E3B-CF3689E476CC}" type="pres">
      <dgm:prSet presAssocID="{CE3471B5-71FD-4A4C-BDC6-8DBB23AB7AF7}" presName="parentText" presStyleLbl="node1" presStyleIdx="1" presStyleCnt="5">
        <dgm:presLayoutVars>
          <dgm:chMax val="0"/>
          <dgm:bulletEnabled val="1"/>
        </dgm:presLayoutVars>
      </dgm:prSet>
      <dgm:spPr/>
    </dgm:pt>
    <dgm:pt modelId="{4F58BA85-D02B-407E-9523-01A9B8E89039}" type="pres">
      <dgm:prSet presAssocID="{7277A3A7-C75F-4A0D-A34F-BB884E5F1C65}" presName="spacer" presStyleCnt="0"/>
      <dgm:spPr/>
    </dgm:pt>
    <dgm:pt modelId="{173E76CE-DE5E-4F24-96D7-91501511D05E}" type="pres">
      <dgm:prSet presAssocID="{E7B04F1F-9BF3-4343-BDCF-207090AEE59B}" presName="parentText" presStyleLbl="node1" presStyleIdx="2" presStyleCnt="5">
        <dgm:presLayoutVars>
          <dgm:chMax val="0"/>
          <dgm:bulletEnabled val="1"/>
        </dgm:presLayoutVars>
      </dgm:prSet>
      <dgm:spPr/>
    </dgm:pt>
    <dgm:pt modelId="{B95C37E6-17F5-425D-8006-4561698484E3}" type="pres">
      <dgm:prSet presAssocID="{248A87F8-BA88-45B5-AF3B-5DD534EBC73C}" presName="spacer" presStyleCnt="0"/>
      <dgm:spPr/>
    </dgm:pt>
    <dgm:pt modelId="{DB80F15F-4AEC-45BF-8F55-452A048517FA}" type="pres">
      <dgm:prSet presAssocID="{7EFEF20F-729F-4A1A-871C-BF720EB5E159}" presName="parentText" presStyleLbl="node1" presStyleIdx="3" presStyleCnt="5">
        <dgm:presLayoutVars>
          <dgm:chMax val="0"/>
          <dgm:bulletEnabled val="1"/>
        </dgm:presLayoutVars>
      </dgm:prSet>
      <dgm:spPr/>
    </dgm:pt>
    <dgm:pt modelId="{3220B6E7-0252-47A2-9F3B-01100F4B52A5}" type="pres">
      <dgm:prSet presAssocID="{003FADE0-A894-4D04-BE26-9F02BCADB014}" presName="spacer" presStyleCnt="0"/>
      <dgm:spPr/>
    </dgm:pt>
    <dgm:pt modelId="{8B705CD9-149B-4551-935B-EB0A257D28A1}" type="pres">
      <dgm:prSet presAssocID="{6DFBD314-3A17-4557-A44F-925A194696CE}" presName="parentText" presStyleLbl="node1" presStyleIdx="4" presStyleCnt="5">
        <dgm:presLayoutVars>
          <dgm:chMax val="0"/>
          <dgm:bulletEnabled val="1"/>
        </dgm:presLayoutVars>
      </dgm:prSet>
      <dgm:spPr/>
    </dgm:pt>
  </dgm:ptLst>
  <dgm:cxnLst>
    <dgm:cxn modelId="{2550BC0C-D2E8-4298-B855-AF014EA762CB}" type="presOf" srcId="{4AB7E39E-5AA3-4A94-8F65-957FEB750AF9}" destId="{B7D0F6CA-7338-4C0B-AF7A-B52C429B5166}" srcOrd="0" destOrd="0" presId="urn:microsoft.com/office/officeart/2005/8/layout/vList2"/>
    <dgm:cxn modelId="{B9EE911C-5E1C-479F-BDED-85D6E132DF48}" srcId="{3E65888A-AC91-4B31-8F09-33280FF93606}" destId="{E7B04F1F-9BF3-4343-BDCF-207090AEE59B}" srcOrd="2" destOrd="0" parTransId="{DC323697-2FE9-47A8-82B1-14B0A6256051}" sibTransId="{248A87F8-BA88-45B5-AF3B-5DD534EBC73C}"/>
    <dgm:cxn modelId="{9A4DE924-F1CA-480D-A5BB-BF4A3EC277E7}" type="presOf" srcId="{3E65888A-AC91-4B31-8F09-33280FF93606}" destId="{A6322D47-08E2-49C6-B2AF-B33E7911D01E}" srcOrd="0" destOrd="0" presId="urn:microsoft.com/office/officeart/2005/8/layout/vList2"/>
    <dgm:cxn modelId="{7AAE955B-06CB-49B0-B807-2AB670525715}" type="presOf" srcId="{7EFEF20F-729F-4A1A-871C-BF720EB5E159}" destId="{DB80F15F-4AEC-45BF-8F55-452A048517FA}" srcOrd="0" destOrd="0" presId="urn:microsoft.com/office/officeart/2005/8/layout/vList2"/>
    <dgm:cxn modelId="{87F0E965-8736-4301-B5C0-CDC5C8E9F440}" srcId="{3E65888A-AC91-4B31-8F09-33280FF93606}" destId="{7EFEF20F-729F-4A1A-871C-BF720EB5E159}" srcOrd="3" destOrd="0" parTransId="{F9F29B6C-4185-4290-88AA-14D6435DB2DC}" sibTransId="{003FADE0-A894-4D04-BE26-9F02BCADB014}"/>
    <dgm:cxn modelId="{99FBEC6D-183F-4EDE-98C6-D3892F05FDFD}" srcId="{3E65888A-AC91-4B31-8F09-33280FF93606}" destId="{6DFBD314-3A17-4557-A44F-925A194696CE}" srcOrd="4" destOrd="0" parTransId="{0D90ECCC-FB94-4045-B501-8D7426E7953B}" sibTransId="{118E11BE-9BEB-4DAC-B8FA-16B0FF55EA94}"/>
    <dgm:cxn modelId="{BA3982D8-706E-45C7-B167-B7E63F8DC5EB}" srcId="{3E65888A-AC91-4B31-8F09-33280FF93606}" destId="{4AB7E39E-5AA3-4A94-8F65-957FEB750AF9}" srcOrd="0" destOrd="0" parTransId="{9234FD30-2A5F-46CA-BD88-CCB216352895}" sibTransId="{2828786C-2C29-4C30-966B-1C1DF24B67AC}"/>
    <dgm:cxn modelId="{A5AAE2DC-FA07-4C9E-8C53-2670DA5A6D14}" srcId="{3E65888A-AC91-4B31-8F09-33280FF93606}" destId="{CE3471B5-71FD-4A4C-BDC6-8DBB23AB7AF7}" srcOrd="1" destOrd="0" parTransId="{364FFAB4-14CB-4B11-85AF-0F2CD3728E24}" sibTransId="{7277A3A7-C75F-4A0D-A34F-BB884E5F1C65}"/>
    <dgm:cxn modelId="{A05592E4-2A8D-4998-A277-D522C1BF439E}" type="presOf" srcId="{CE3471B5-71FD-4A4C-BDC6-8DBB23AB7AF7}" destId="{893FC699-3029-4D28-8E3B-CF3689E476CC}" srcOrd="0" destOrd="0" presId="urn:microsoft.com/office/officeart/2005/8/layout/vList2"/>
    <dgm:cxn modelId="{B2295FEF-F92B-427E-8DE8-2C5C854A0178}" type="presOf" srcId="{E7B04F1F-9BF3-4343-BDCF-207090AEE59B}" destId="{173E76CE-DE5E-4F24-96D7-91501511D05E}" srcOrd="0" destOrd="0" presId="urn:microsoft.com/office/officeart/2005/8/layout/vList2"/>
    <dgm:cxn modelId="{F15FD7F3-4718-4F74-88CB-D04765CC8BBC}" type="presOf" srcId="{6DFBD314-3A17-4557-A44F-925A194696CE}" destId="{8B705CD9-149B-4551-935B-EB0A257D28A1}" srcOrd="0" destOrd="0" presId="urn:microsoft.com/office/officeart/2005/8/layout/vList2"/>
    <dgm:cxn modelId="{1C165071-EAE8-43B4-B23F-A47A3C70E838}" type="presParOf" srcId="{A6322D47-08E2-49C6-B2AF-B33E7911D01E}" destId="{B7D0F6CA-7338-4C0B-AF7A-B52C429B5166}" srcOrd="0" destOrd="0" presId="urn:microsoft.com/office/officeart/2005/8/layout/vList2"/>
    <dgm:cxn modelId="{E810B598-053D-497D-A27C-6320D13B5928}" type="presParOf" srcId="{A6322D47-08E2-49C6-B2AF-B33E7911D01E}" destId="{21EB373C-3BD9-4334-94C6-7DE2C040F47C}" srcOrd="1" destOrd="0" presId="urn:microsoft.com/office/officeart/2005/8/layout/vList2"/>
    <dgm:cxn modelId="{847A88B2-DC71-4306-BF87-B89990EFD5A7}" type="presParOf" srcId="{A6322D47-08E2-49C6-B2AF-B33E7911D01E}" destId="{893FC699-3029-4D28-8E3B-CF3689E476CC}" srcOrd="2" destOrd="0" presId="urn:microsoft.com/office/officeart/2005/8/layout/vList2"/>
    <dgm:cxn modelId="{BBC5FD02-0146-4772-9786-C33842FBE9C2}" type="presParOf" srcId="{A6322D47-08E2-49C6-B2AF-B33E7911D01E}" destId="{4F58BA85-D02B-407E-9523-01A9B8E89039}" srcOrd="3" destOrd="0" presId="urn:microsoft.com/office/officeart/2005/8/layout/vList2"/>
    <dgm:cxn modelId="{DA476D4A-F7CC-49F1-9D5D-7DE7D72D2A7A}" type="presParOf" srcId="{A6322D47-08E2-49C6-B2AF-B33E7911D01E}" destId="{173E76CE-DE5E-4F24-96D7-91501511D05E}" srcOrd="4" destOrd="0" presId="urn:microsoft.com/office/officeart/2005/8/layout/vList2"/>
    <dgm:cxn modelId="{DB9AC05E-45EF-426C-9B25-C9FB1D21C7F6}" type="presParOf" srcId="{A6322D47-08E2-49C6-B2AF-B33E7911D01E}" destId="{B95C37E6-17F5-425D-8006-4561698484E3}" srcOrd="5" destOrd="0" presId="urn:microsoft.com/office/officeart/2005/8/layout/vList2"/>
    <dgm:cxn modelId="{45C6EE8D-2AC6-45DF-AC87-758028FDC0BD}" type="presParOf" srcId="{A6322D47-08E2-49C6-B2AF-B33E7911D01E}" destId="{DB80F15F-4AEC-45BF-8F55-452A048517FA}" srcOrd="6" destOrd="0" presId="urn:microsoft.com/office/officeart/2005/8/layout/vList2"/>
    <dgm:cxn modelId="{A8443262-9897-4BC5-A2AF-1CFBE4F44EFA}" type="presParOf" srcId="{A6322D47-08E2-49C6-B2AF-B33E7911D01E}" destId="{3220B6E7-0252-47A2-9F3B-01100F4B52A5}" srcOrd="7" destOrd="0" presId="urn:microsoft.com/office/officeart/2005/8/layout/vList2"/>
    <dgm:cxn modelId="{E6E38722-60F9-4D93-B1C8-32C1A84CD7FE}" type="presParOf" srcId="{A6322D47-08E2-49C6-B2AF-B33E7911D01E}" destId="{8B705CD9-149B-4551-935B-EB0A257D28A1}"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128AC3C-3EC9-43B0-A5B3-C08027D3DCCF}" type="doc">
      <dgm:prSet loTypeId="urn:microsoft.com/office/officeart/2005/8/layout/vList2" loCatId="list" qsTypeId="urn:microsoft.com/office/officeart/2005/8/quickstyle/simple1" qsCatId="simple" csTypeId="urn:microsoft.com/office/officeart/2005/8/colors/colorful4" csCatId="colorful" phldr="1"/>
      <dgm:spPr/>
      <dgm:t>
        <a:bodyPr/>
        <a:lstStyle/>
        <a:p>
          <a:endParaRPr lang="en-IN"/>
        </a:p>
      </dgm:t>
    </dgm:pt>
    <dgm:pt modelId="{87F067CF-D674-4B6D-95BC-F6EB2F7C529A}">
      <dgm:prSet/>
      <dgm:spPr/>
      <dgm:t>
        <a:bodyPr/>
        <a:lstStyle/>
        <a:p>
          <a:r>
            <a:rPr lang="en-IN" dirty="0"/>
            <a:t>It is Design &amp; Developed by Microsoft. </a:t>
          </a:r>
        </a:p>
      </dgm:t>
    </dgm:pt>
    <dgm:pt modelId="{98AF1C26-7FBE-45A4-BEB1-4B22E5177FBB}" type="parTrans" cxnId="{A5461492-A7D8-4C1F-900C-ADE2998358DE}">
      <dgm:prSet/>
      <dgm:spPr/>
      <dgm:t>
        <a:bodyPr/>
        <a:lstStyle/>
        <a:p>
          <a:endParaRPr lang="en-IN"/>
        </a:p>
      </dgm:t>
    </dgm:pt>
    <dgm:pt modelId="{7397A416-4C98-4336-9FE6-E45E39470E5E}" type="sibTrans" cxnId="{A5461492-A7D8-4C1F-900C-ADE2998358DE}">
      <dgm:prSet/>
      <dgm:spPr/>
      <dgm:t>
        <a:bodyPr/>
        <a:lstStyle/>
        <a:p>
          <a:endParaRPr lang="en-IN"/>
        </a:p>
      </dgm:t>
    </dgm:pt>
    <dgm:pt modelId="{DE2D26E8-C1FB-4E82-9423-B1FD2000C6C1}">
      <dgm:prSet/>
      <dgm:spPr/>
      <dgm:t>
        <a:bodyPr/>
        <a:lstStyle/>
        <a:p>
          <a:r>
            <a:rPr lang="en-IN"/>
            <a:t>It provides interactive visualizations with self-service business intelligence capabilities, where end users can create reports and dashboards by themselves.</a:t>
          </a:r>
          <a:endParaRPr lang="en-IN" dirty="0"/>
        </a:p>
      </dgm:t>
    </dgm:pt>
    <dgm:pt modelId="{77CDB63B-4601-4D71-A0E3-23C78446B5E6}" type="parTrans" cxnId="{CAD9C342-1C9D-4D6B-BA76-1ACB5AAFFD55}">
      <dgm:prSet/>
      <dgm:spPr/>
      <dgm:t>
        <a:bodyPr/>
        <a:lstStyle/>
        <a:p>
          <a:endParaRPr lang="en-IN"/>
        </a:p>
      </dgm:t>
    </dgm:pt>
    <dgm:pt modelId="{7B597C07-D4DE-43B5-856C-8010D73AA532}" type="sibTrans" cxnId="{CAD9C342-1C9D-4D6B-BA76-1ACB5AAFFD55}">
      <dgm:prSet/>
      <dgm:spPr/>
      <dgm:t>
        <a:bodyPr/>
        <a:lstStyle/>
        <a:p>
          <a:endParaRPr lang="en-IN"/>
        </a:p>
      </dgm:t>
    </dgm:pt>
    <dgm:pt modelId="{E1FFCABF-9BBC-424F-B714-9EED0EB14EF0}">
      <dgm:prSet/>
      <dgm:spPr/>
      <dgm:t>
        <a:bodyPr/>
        <a:lstStyle/>
        <a:p>
          <a:r>
            <a:rPr lang="en-IN"/>
            <a:t> Power BI was first released to the general public on July 24, 2015</a:t>
          </a:r>
        </a:p>
      </dgm:t>
    </dgm:pt>
    <dgm:pt modelId="{329C434D-509D-469D-BC6B-E1E4D8B69CF1}" type="parTrans" cxnId="{40D2251E-8EA6-43D1-ADD8-FB3A2069201D}">
      <dgm:prSet/>
      <dgm:spPr/>
      <dgm:t>
        <a:bodyPr/>
        <a:lstStyle/>
        <a:p>
          <a:endParaRPr lang="en-IN"/>
        </a:p>
      </dgm:t>
    </dgm:pt>
    <dgm:pt modelId="{C45EA17E-ABB3-40D8-B8C1-24FB2E498337}" type="sibTrans" cxnId="{40D2251E-8EA6-43D1-ADD8-FB3A2069201D}">
      <dgm:prSet/>
      <dgm:spPr/>
      <dgm:t>
        <a:bodyPr/>
        <a:lstStyle/>
        <a:p>
          <a:endParaRPr lang="en-IN"/>
        </a:p>
      </dgm:t>
    </dgm:pt>
    <dgm:pt modelId="{4EADA39E-0DB5-4C4F-A149-2C332AE03420}" type="pres">
      <dgm:prSet presAssocID="{8128AC3C-3EC9-43B0-A5B3-C08027D3DCCF}" presName="linear" presStyleCnt="0">
        <dgm:presLayoutVars>
          <dgm:animLvl val="lvl"/>
          <dgm:resizeHandles val="exact"/>
        </dgm:presLayoutVars>
      </dgm:prSet>
      <dgm:spPr/>
    </dgm:pt>
    <dgm:pt modelId="{E84A9A68-DB8D-4DB1-8D58-C85EE2A45CB4}" type="pres">
      <dgm:prSet presAssocID="{87F067CF-D674-4B6D-95BC-F6EB2F7C529A}" presName="parentText" presStyleLbl="node1" presStyleIdx="0" presStyleCnt="3" custScaleY="39530">
        <dgm:presLayoutVars>
          <dgm:chMax val="0"/>
          <dgm:bulletEnabled val="1"/>
        </dgm:presLayoutVars>
      </dgm:prSet>
      <dgm:spPr/>
    </dgm:pt>
    <dgm:pt modelId="{656D271B-7B9A-4736-A5A8-4B3763736B7A}" type="pres">
      <dgm:prSet presAssocID="{7397A416-4C98-4336-9FE6-E45E39470E5E}" presName="spacer" presStyleCnt="0"/>
      <dgm:spPr/>
    </dgm:pt>
    <dgm:pt modelId="{32DE12CE-EE6F-4644-B5C6-EA84C954A806}" type="pres">
      <dgm:prSet presAssocID="{DE2D26E8-C1FB-4E82-9423-B1FD2000C6C1}" presName="parentText" presStyleLbl="node1" presStyleIdx="1" presStyleCnt="3" custScaleY="77272">
        <dgm:presLayoutVars>
          <dgm:chMax val="0"/>
          <dgm:bulletEnabled val="1"/>
        </dgm:presLayoutVars>
      </dgm:prSet>
      <dgm:spPr/>
    </dgm:pt>
    <dgm:pt modelId="{39BBDB89-FC03-4842-B1C6-25527C75780E}" type="pres">
      <dgm:prSet presAssocID="{7B597C07-D4DE-43B5-856C-8010D73AA532}" presName="spacer" presStyleCnt="0"/>
      <dgm:spPr/>
    </dgm:pt>
    <dgm:pt modelId="{BFC25246-61C0-4728-A4CE-C1762B383C10}" type="pres">
      <dgm:prSet presAssocID="{E1FFCABF-9BBC-424F-B714-9EED0EB14EF0}" presName="parentText" presStyleLbl="node1" presStyleIdx="2" presStyleCnt="3" custScaleY="53964">
        <dgm:presLayoutVars>
          <dgm:chMax val="0"/>
          <dgm:bulletEnabled val="1"/>
        </dgm:presLayoutVars>
      </dgm:prSet>
      <dgm:spPr/>
    </dgm:pt>
  </dgm:ptLst>
  <dgm:cxnLst>
    <dgm:cxn modelId="{27ADAD1A-C2EF-4B39-B3BE-E7AE9B22C2A5}" type="presOf" srcId="{87F067CF-D674-4B6D-95BC-F6EB2F7C529A}" destId="{E84A9A68-DB8D-4DB1-8D58-C85EE2A45CB4}" srcOrd="0" destOrd="0" presId="urn:microsoft.com/office/officeart/2005/8/layout/vList2"/>
    <dgm:cxn modelId="{40D2251E-8EA6-43D1-ADD8-FB3A2069201D}" srcId="{8128AC3C-3EC9-43B0-A5B3-C08027D3DCCF}" destId="{E1FFCABF-9BBC-424F-B714-9EED0EB14EF0}" srcOrd="2" destOrd="0" parTransId="{329C434D-509D-469D-BC6B-E1E4D8B69CF1}" sibTransId="{C45EA17E-ABB3-40D8-B8C1-24FB2E498337}"/>
    <dgm:cxn modelId="{8754D860-BC67-46FE-9314-E7E265515E5F}" type="presOf" srcId="{DE2D26E8-C1FB-4E82-9423-B1FD2000C6C1}" destId="{32DE12CE-EE6F-4644-B5C6-EA84C954A806}" srcOrd="0" destOrd="0" presId="urn:microsoft.com/office/officeart/2005/8/layout/vList2"/>
    <dgm:cxn modelId="{CAD9C342-1C9D-4D6B-BA76-1ACB5AAFFD55}" srcId="{8128AC3C-3EC9-43B0-A5B3-C08027D3DCCF}" destId="{DE2D26E8-C1FB-4E82-9423-B1FD2000C6C1}" srcOrd="1" destOrd="0" parTransId="{77CDB63B-4601-4D71-A0E3-23C78446B5E6}" sibTransId="{7B597C07-D4DE-43B5-856C-8010D73AA532}"/>
    <dgm:cxn modelId="{E96E3858-CDC4-4031-8D67-8E38AE039613}" type="presOf" srcId="{E1FFCABF-9BBC-424F-B714-9EED0EB14EF0}" destId="{BFC25246-61C0-4728-A4CE-C1762B383C10}" srcOrd="0" destOrd="0" presId="urn:microsoft.com/office/officeart/2005/8/layout/vList2"/>
    <dgm:cxn modelId="{A5461492-A7D8-4C1F-900C-ADE2998358DE}" srcId="{8128AC3C-3EC9-43B0-A5B3-C08027D3DCCF}" destId="{87F067CF-D674-4B6D-95BC-F6EB2F7C529A}" srcOrd="0" destOrd="0" parTransId="{98AF1C26-7FBE-45A4-BEB1-4B22E5177FBB}" sibTransId="{7397A416-4C98-4336-9FE6-E45E39470E5E}"/>
    <dgm:cxn modelId="{804A29E5-D850-41E9-87DC-43F700CAE771}" type="presOf" srcId="{8128AC3C-3EC9-43B0-A5B3-C08027D3DCCF}" destId="{4EADA39E-0DB5-4C4F-A149-2C332AE03420}" srcOrd="0" destOrd="0" presId="urn:microsoft.com/office/officeart/2005/8/layout/vList2"/>
    <dgm:cxn modelId="{49DDF867-B199-4E24-8B88-AB4033283FB9}" type="presParOf" srcId="{4EADA39E-0DB5-4C4F-A149-2C332AE03420}" destId="{E84A9A68-DB8D-4DB1-8D58-C85EE2A45CB4}" srcOrd="0" destOrd="0" presId="urn:microsoft.com/office/officeart/2005/8/layout/vList2"/>
    <dgm:cxn modelId="{79FF6A2C-984D-4D64-BD74-421CC5253958}" type="presParOf" srcId="{4EADA39E-0DB5-4C4F-A149-2C332AE03420}" destId="{656D271B-7B9A-4736-A5A8-4B3763736B7A}" srcOrd="1" destOrd="0" presId="urn:microsoft.com/office/officeart/2005/8/layout/vList2"/>
    <dgm:cxn modelId="{9ACE3949-76EB-41B2-A798-01E00B8B7655}" type="presParOf" srcId="{4EADA39E-0DB5-4C4F-A149-2C332AE03420}" destId="{32DE12CE-EE6F-4644-B5C6-EA84C954A806}" srcOrd="2" destOrd="0" presId="urn:microsoft.com/office/officeart/2005/8/layout/vList2"/>
    <dgm:cxn modelId="{1FF7957F-1EDE-4E7C-9BC6-BDAE5C7B7A56}" type="presParOf" srcId="{4EADA39E-0DB5-4C4F-A149-2C332AE03420}" destId="{39BBDB89-FC03-4842-B1C6-25527C75780E}" srcOrd="3" destOrd="0" presId="urn:microsoft.com/office/officeart/2005/8/layout/vList2"/>
    <dgm:cxn modelId="{959B50C9-0DBB-4775-AB5E-9852703A2CD6}" type="presParOf" srcId="{4EADA39E-0DB5-4C4F-A149-2C332AE03420}" destId="{BFC25246-61C0-4728-A4CE-C1762B383C10}"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2C58872-F936-488E-B046-44B41279DBF8}" type="doc">
      <dgm:prSet loTypeId="urn:microsoft.com/office/officeart/2005/8/layout/vList4" loCatId="list" qsTypeId="urn:microsoft.com/office/officeart/2005/8/quickstyle/simple1" qsCatId="simple" csTypeId="urn:microsoft.com/office/officeart/2005/8/colors/colorful5" csCatId="colorful" phldr="1"/>
      <dgm:spPr/>
      <dgm:t>
        <a:bodyPr/>
        <a:lstStyle/>
        <a:p>
          <a:endParaRPr lang="en-IN"/>
        </a:p>
      </dgm:t>
    </dgm:pt>
    <dgm:pt modelId="{3F53162E-67CC-4722-9932-14DB074F22F8}">
      <dgm:prSet/>
      <dgm:spPr/>
      <dgm:t>
        <a:bodyPr/>
        <a:lstStyle/>
        <a:p>
          <a:r>
            <a:rPr lang="en-IN" b="1"/>
            <a:t>Power BI Mobile Apps </a:t>
          </a:r>
          <a:endParaRPr lang="en-IN"/>
        </a:p>
      </dgm:t>
    </dgm:pt>
    <dgm:pt modelId="{ED09C2C7-C3B0-417B-AD5F-EAD3276A3EF0}" type="parTrans" cxnId="{1997BED1-8648-4FB1-8DB2-8D76F303D4E6}">
      <dgm:prSet/>
      <dgm:spPr/>
      <dgm:t>
        <a:bodyPr/>
        <a:lstStyle/>
        <a:p>
          <a:endParaRPr lang="en-IN"/>
        </a:p>
      </dgm:t>
    </dgm:pt>
    <dgm:pt modelId="{434B7445-3D15-4A2C-AC32-2CC430F28183}" type="sibTrans" cxnId="{1997BED1-8648-4FB1-8DB2-8D76F303D4E6}">
      <dgm:prSet/>
      <dgm:spPr/>
      <dgm:t>
        <a:bodyPr/>
        <a:lstStyle/>
        <a:p>
          <a:endParaRPr lang="en-IN"/>
        </a:p>
      </dgm:t>
    </dgm:pt>
    <dgm:pt modelId="{A653F4D5-1088-48E5-98C2-61B6EA69FCCD}">
      <dgm:prSet/>
      <dgm:spPr/>
      <dgm:t>
        <a:bodyPr/>
        <a:lstStyle/>
        <a:p>
          <a:r>
            <a:rPr lang="en-IN" dirty="0"/>
            <a:t>The Power BI Mobile apps for Android and iOS devices, as well as for Windows phones and tablets.</a:t>
          </a:r>
        </a:p>
      </dgm:t>
    </dgm:pt>
    <dgm:pt modelId="{C2E41DC8-8D09-48F3-BB62-255CEE52BD7E}" type="parTrans" cxnId="{C118B1F5-BCEC-41A7-8022-AFED792DA3E4}">
      <dgm:prSet/>
      <dgm:spPr/>
      <dgm:t>
        <a:bodyPr/>
        <a:lstStyle/>
        <a:p>
          <a:endParaRPr lang="en-IN"/>
        </a:p>
      </dgm:t>
    </dgm:pt>
    <dgm:pt modelId="{73D92DF0-9234-4D99-95B8-A2E54DEA4D3D}" type="sibTrans" cxnId="{C118B1F5-BCEC-41A7-8022-AFED792DA3E4}">
      <dgm:prSet/>
      <dgm:spPr/>
      <dgm:t>
        <a:bodyPr/>
        <a:lstStyle/>
        <a:p>
          <a:endParaRPr lang="en-IN"/>
        </a:p>
      </dgm:t>
    </dgm:pt>
    <dgm:pt modelId="{FB773D61-7B51-4ADE-A646-0124A9CB7D76}">
      <dgm:prSet/>
      <dgm:spPr/>
      <dgm:t>
        <a:bodyPr/>
        <a:lstStyle/>
        <a:p>
          <a:r>
            <a:rPr lang="en-IN" b="1"/>
            <a:t>Power BI Gateways </a:t>
          </a:r>
          <a:endParaRPr lang="en-IN"/>
        </a:p>
      </dgm:t>
    </dgm:pt>
    <dgm:pt modelId="{9B765584-FFB6-4193-8CCF-406552465609}" type="parTrans" cxnId="{7BB376ED-5DDB-4E42-9C13-FF9DA26E3CC7}">
      <dgm:prSet/>
      <dgm:spPr/>
      <dgm:t>
        <a:bodyPr/>
        <a:lstStyle/>
        <a:p>
          <a:endParaRPr lang="en-IN"/>
        </a:p>
      </dgm:t>
    </dgm:pt>
    <dgm:pt modelId="{1FBCBBF6-CD4C-4F15-826C-356C952320B9}" type="sibTrans" cxnId="{7BB376ED-5DDB-4E42-9C13-FF9DA26E3CC7}">
      <dgm:prSet/>
      <dgm:spPr/>
      <dgm:t>
        <a:bodyPr/>
        <a:lstStyle/>
        <a:p>
          <a:endParaRPr lang="en-IN"/>
        </a:p>
      </dgm:t>
    </dgm:pt>
    <dgm:pt modelId="{F60DB6CD-8416-48F6-AF72-32973A8CA0D0}">
      <dgm:prSet/>
      <dgm:spPr/>
      <dgm:t>
        <a:bodyPr/>
        <a:lstStyle/>
        <a:p>
          <a:r>
            <a:rPr lang="en-IN" b="0" i="0" dirty="0"/>
            <a:t>A </a:t>
          </a:r>
          <a:r>
            <a:rPr lang="en-IN" b="1" i="0" dirty="0"/>
            <a:t>Power BI gateway</a:t>
          </a:r>
          <a:r>
            <a:rPr lang="en-IN" b="0" i="0" dirty="0"/>
            <a:t> is software that you install within an on-premises network. </a:t>
          </a:r>
          <a:r>
            <a:rPr lang="en-IN" dirty="0"/>
            <a:t>Gateways used to sync external data in and out of Power BI.</a:t>
          </a:r>
        </a:p>
      </dgm:t>
    </dgm:pt>
    <dgm:pt modelId="{771F9E64-5406-4D46-88FD-23F67437A57F}" type="parTrans" cxnId="{049B47D9-699E-4704-A7CA-61B905606DAE}">
      <dgm:prSet/>
      <dgm:spPr/>
      <dgm:t>
        <a:bodyPr/>
        <a:lstStyle/>
        <a:p>
          <a:endParaRPr lang="en-IN"/>
        </a:p>
      </dgm:t>
    </dgm:pt>
    <dgm:pt modelId="{24B7C9FC-43BF-4E0A-BBE2-4AA86B6DDEF4}" type="sibTrans" cxnId="{049B47D9-699E-4704-A7CA-61B905606DAE}">
      <dgm:prSet/>
      <dgm:spPr/>
      <dgm:t>
        <a:bodyPr/>
        <a:lstStyle/>
        <a:p>
          <a:endParaRPr lang="en-IN"/>
        </a:p>
      </dgm:t>
    </dgm:pt>
    <dgm:pt modelId="{CE6F0DA2-6CFD-44BE-94C3-8ADAD72B8752}">
      <dgm:prSet/>
      <dgm:spPr/>
      <dgm:t>
        <a:bodyPr/>
        <a:lstStyle/>
        <a:p>
          <a:r>
            <a:rPr lang="en-IN" b="1"/>
            <a:t>Power BI Report Server </a:t>
          </a:r>
          <a:endParaRPr lang="en-IN"/>
        </a:p>
      </dgm:t>
    </dgm:pt>
    <dgm:pt modelId="{009AB337-911A-4DAE-B65E-DA0CCC5A59D3}" type="parTrans" cxnId="{8E227078-C227-40AB-8DDC-D5F3531075A9}">
      <dgm:prSet/>
      <dgm:spPr/>
      <dgm:t>
        <a:bodyPr/>
        <a:lstStyle/>
        <a:p>
          <a:endParaRPr lang="en-IN"/>
        </a:p>
      </dgm:t>
    </dgm:pt>
    <dgm:pt modelId="{C9F39A7B-9F28-49AB-9F60-D7954CA7179D}" type="sibTrans" cxnId="{8E227078-C227-40AB-8DDC-D5F3531075A9}">
      <dgm:prSet/>
      <dgm:spPr/>
      <dgm:t>
        <a:bodyPr/>
        <a:lstStyle/>
        <a:p>
          <a:endParaRPr lang="en-IN"/>
        </a:p>
      </dgm:t>
    </dgm:pt>
    <dgm:pt modelId="{87E3E7F9-A606-45EB-9DF9-23F7A6851D15}">
      <dgm:prSet/>
      <dgm:spPr/>
      <dgm:t>
        <a:bodyPr/>
        <a:lstStyle/>
        <a:p>
          <a:r>
            <a:rPr lang="en-IN"/>
            <a:t>Provides a localized way for storing and managing Power BI reports.</a:t>
          </a:r>
        </a:p>
      </dgm:t>
    </dgm:pt>
    <dgm:pt modelId="{502E8281-AD27-437A-B853-678C3216759B}" type="parTrans" cxnId="{97D3EA1F-B6AE-47D1-A194-AC7AB3DA3313}">
      <dgm:prSet/>
      <dgm:spPr/>
      <dgm:t>
        <a:bodyPr/>
        <a:lstStyle/>
        <a:p>
          <a:endParaRPr lang="en-IN"/>
        </a:p>
      </dgm:t>
    </dgm:pt>
    <dgm:pt modelId="{A49239C8-21F9-4AE0-94C4-7289DA28BE0E}" type="sibTrans" cxnId="{97D3EA1F-B6AE-47D1-A194-AC7AB3DA3313}">
      <dgm:prSet/>
      <dgm:spPr/>
      <dgm:t>
        <a:bodyPr/>
        <a:lstStyle/>
        <a:p>
          <a:endParaRPr lang="en-IN"/>
        </a:p>
      </dgm:t>
    </dgm:pt>
    <dgm:pt modelId="{75C8130C-95D7-40AE-8CF1-A4A9EE04070A}" type="pres">
      <dgm:prSet presAssocID="{82C58872-F936-488E-B046-44B41279DBF8}" presName="linear" presStyleCnt="0">
        <dgm:presLayoutVars>
          <dgm:dir/>
          <dgm:resizeHandles val="exact"/>
        </dgm:presLayoutVars>
      </dgm:prSet>
      <dgm:spPr/>
    </dgm:pt>
    <dgm:pt modelId="{F332C73B-A09B-4539-97EC-221524B4B2C4}" type="pres">
      <dgm:prSet presAssocID="{3F53162E-67CC-4722-9932-14DB074F22F8}" presName="comp" presStyleCnt="0"/>
      <dgm:spPr/>
    </dgm:pt>
    <dgm:pt modelId="{D417D1F9-043B-4799-B932-29A0FB840DC8}" type="pres">
      <dgm:prSet presAssocID="{3F53162E-67CC-4722-9932-14DB074F22F8}" presName="box" presStyleLbl="node1" presStyleIdx="0" presStyleCnt="3" custLinFactNeighborY="2723"/>
      <dgm:spPr/>
    </dgm:pt>
    <dgm:pt modelId="{A77754B7-5A2B-46F7-8A5A-9D788C39B6BD}" type="pres">
      <dgm:prSet presAssocID="{3F53162E-67CC-4722-9932-14DB074F22F8}" presName="img" presStyleLbl="fgImgPlace1" presStyleIdx="0" presStyleCnt="3" custLinFactNeighborY="-1887"/>
      <dgm:spPr>
        <a:blipFill>
          <a:blip xmlns:r="http://schemas.openxmlformats.org/officeDocument/2006/relationships" r:embed="rId1">
            <a:extLst>
              <a:ext uri="{28A0092B-C50C-407E-A947-70E740481C1C}">
                <a14:useLocalDpi xmlns:a14="http://schemas.microsoft.com/office/drawing/2010/main" val="0"/>
              </a:ext>
            </a:extLst>
          </a:blip>
          <a:srcRect/>
          <a:stretch>
            <a:fillRect t="-57000" b="-57000"/>
          </a:stretch>
        </a:blipFill>
        <a:effectLst>
          <a:outerShdw blurRad="50800" dist="50800" dir="5400000" sx="1000" sy="1000" algn="ctr" rotWithShape="0">
            <a:srgbClr val="000000">
              <a:alpha val="43137"/>
            </a:srgbClr>
          </a:outerShdw>
        </a:effectLst>
        <a:scene3d>
          <a:camera prst="orthographicFront"/>
          <a:lightRig rig="threePt" dir="t"/>
        </a:scene3d>
        <a:sp3d/>
      </dgm:spPr>
    </dgm:pt>
    <dgm:pt modelId="{6EDED01B-0838-492E-8F31-80BA3C696627}" type="pres">
      <dgm:prSet presAssocID="{3F53162E-67CC-4722-9932-14DB074F22F8}" presName="text" presStyleLbl="node1" presStyleIdx="0" presStyleCnt="3">
        <dgm:presLayoutVars>
          <dgm:bulletEnabled val="1"/>
        </dgm:presLayoutVars>
      </dgm:prSet>
      <dgm:spPr/>
    </dgm:pt>
    <dgm:pt modelId="{CEDDCF82-0AE1-4CD7-86F1-12419E77D621}" type="pres">
      <dgm:prSet presAssocID="{434B7445-3D15-4A2C-AC32-2CC430F28183}" presName="spacer" presStyleCnt="0"/>
      <dgm:spPr/>
    </dgm:pt>
    <dgm:pt modelId="{3DE768A8-1251-4806-9559-9DC765009ACA}" type="pres">
      <dgm:prSet presAssocID="{FB773D61-7B51-4ADE-A646-0124A9CB7D76}" presName="comp" presStyleCnt="0"/>
      <dgm:spPr/>
    </dgm:pt>
    <dgm:pt modelId="{EC974868-387B-4733-9B5E-7A74E1B0B146}" type="pres">
      <dgm:prSet presAssocID="{FB773D61-7B51-4ADE-A646-0124A9CB7D76}" presName="box" presStyleLbl="node1" presStyleIdx="1" presStyleCnt="3"/>
      <dgm:spPr/>
    </dgm:pt>
    <dgm:pt modelId="{FAF8F927-70B1-4415-BADB-E67053F4187D}" type="pres">
      <dgm:prSet presAssocID="{FB773D61-7B51-4ADE-A646-0124A9CB7D76}" presName="img"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a:stretch>
            <a:fillRect l="-17000" r="-17000"/>
          </a:stretch>
        </a:blipFill>
      </dgm:spPr>
    </dgm:pt>
    <dgm:pt modelId="{0082FFA5-C92F-4065-AA06-6617346190AD}" type="pres">
      <dgm:prSet presAssocID="{FB773D61-7B51-4ADE-A646-0124A9CB7D76}" presName="text" presStyleLbl="node1" presStyleIdx="1" presStyleCnt="3">
        <dgm:presLayoutVars>
          <dgm:bulletEnabled val="1"/>
        </dgm:presLayoutVars>
      </dgm:prSet>
      <dgm:spPr/>
    </dgm:pt>
    <dgm:pt modelId="{18DFABA7-0C42-466F-89BF-0168CB3BC636}" type="pres">
      <dgm:prSet presAssocID="{1FBCBBF6-CD4C-4F15-826C-356C952320B9}" presName="spacer" presStyleCnt="0"/>
      <dgm:spPr/>
    </dgm:pt>
    <dgm:pt modelId="{CBF11F01-35FF-451A-9836-34B037B9C917}" type="pres">
      <dgm:prSet presAssocID="{CE6F0DA2-6CFD-44BE-94C3-8ADAD72B8752}" presName="comp" presStyleCnt="0"/>
      <dgm:spPr/>
    </dgm:pt>
    <dgm:pt modelId="{971F7ABC-B120-4745-A9D3-A0AD22397DE7}" type="pres">
      <dgm:prSet presAssocID="{CE6F0DA2-6CFD-44BE-94C3-8ADAD72B8752}" presName="box" presStyleLbl="node1" presStyleIdx="2" presStyleCnt="3"/>
      <dgm:spPr/>
    </dgm:pt>
    <dgm:pt modelId="{408AC78E-3525-477F-B761-DF6C8C973102}" type="pres">
      <dgm:prSet presAssocID="{CE6F0DA2-6CFD-44BE-94C3-8ADAD72B8752}" presName="img" presStyleLbl="fgImgPlace1" presStyleIdx="2" presStyleCnt="3"/>
      <dgm:spPr>
        <a:blipFill>
          <a:blip xmlns:r="http://schemas.openxmlformats.org/officeDocument/2006/relationships"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a:stretch>
            <a:fillRect t="-1000" b="-1000"/>
          </a:stretch>
        </a:blipFill>
      </dgm:spPr>
    </dgm:pt>
    <dgm:pt modelId="{0670D1F7-4FCC-48EA-8D70-11F12211A3C3}" type="pres">
      <dgm:prSet presAssocID="{CE6F0DA2-6CFD-44BE-94C3-8ADAD72B8752}" presName="text" presStyleLbl="node1" presStyleIdx="2" presStyleCnt="3">
        <dgm:presLayoutVars>
          <dgm:bulletEnabled val="1"/>
        </dgm:presLayoutVars>
      </dgm:prSet>
      <dgm:spPr/>
    </dgm:pt>
  </dgm:ptLst>
  <dgm:cxnLst>
    <dgm:cxn modelId="{74F67F02-3833-428D-87E5-F0D8769475AC}" type="presOf" srcId="{87E3E7F9-A606-45EB-9DF9-23F7A6851D15}" destId="{0670D1F7-4FCC-48EA-8D70-11F12211A3C3}" srcOrd="1" destOrd="1" presId="urn:microsoft.com/office/officeart/2005/8/layout/vList4"/>
    <dgm:cxn modelId="{97D3EA1F-B6AE-47D1-A194-AC7AB3DA3313}" srcId="{CE6F0DA2-6CFD-44BE-94C3-8ADAD72B8752}" destId="{87E3E7F9-A606-45EB-9DF9-23F7A6851D15}" srcOrd="0" destOrd="0" parTransId="{502E8281-AD27-437A-B853-678C3216759B}" sibTransId="{A49239C8-21F9-4AE0-94C4-7289DA28BE0E}"/>
    <dgm:cxn modelId="{2ED8D633-B8E2-4838-A9DA-F0D01F5EA41B}" type="presOf" srcId="{F60DB6CD-8416-48F6-AF72-32973A8CA0D0}" destId="{0082FFA5-C92F-4065-AA06-6617346190AD}" srcOrd="1" destOrd="1" presId="urn:microsoft.com/office/officeart/2005/8/layout/vList4"/>
    <dgm:cxn modelId="{309F6F5F-B37F-4607-B486-EB91C38CD072}" type="presOf" srcId="{FB773D61-7B51-4ADE-A646-0124A9CB7D76}" destId="{EC974868-387B-4733-9B5E-7A74E1B0B146}" srcOrd="0" destOrd="0" presId="urn:microsoft.com/office/officeart/2005/8/layout/vList4"/>
    <dgm:cxn modelId="{560A7661-E156-44D1-9933-BEAB96B07576}" type="presOf" srcId="{3F53162E-67CC-4722-9932-14DB074F22F8}" destId="{6EDED01B-0838-492E-8F31-80BA3C696627}" srcOrd="1" destOrd="0" presId="urn:microsoft.com/office/officeart/2005/8/layout/vList4"/>
    <dgm:cxn modelId="{0FDC8650-5F23-4402-9056-F37B72F89898}" type="presOf" srcId="{CE6F0DA2-6CFD-44BE-94C3-8ADAD72B8752}" destId="{971F7ABC-B120-4745-A9D3-A0AD22397DE7}" srcOrd="0" destOrd="0" presId="urn:microsoft.com/office/officeart/2005/8/layout/vList4"/>
    <dgm:cxn modelId="{543FC150-D62E-48AF-8D9C-6785D99B9BF9}" type="presOf" srcId="{CE6F0DA2-6CFD-44BE-94C3-8ADAD72B8752}" destId="{0670D1F7-4FCC-48EA-8D70-11F12211A3C3}" srcOrd="1" destOrd="0" presId="urn:microsoft.com/office/officeart/2005/8/layout/vList4"/>
    <dgm:cxn modelId="{66FECF54-A3C1-40B6-AD1C-D78F778BFAD4}" type="presOf" srcId="{3F53162E-67CC-4722-9932-14DB074F22F8}" destId="{D417D1F9-043B-4799-B932-29A0FB840DC8}" srcOrd="0" destOrd="0" presId="urn:microsoft.com/office/officeart/2005/8/layout/vList4"/>
    <dgm:cxn modelId="{8E227078-C227-40AB-8DDC-D5F3531075A9}" srcId="{82C58872-F936-488E-B046-44B41279DBF8}" destId="{CE6F0DA2-6CFD-44BE-94C3-8ADAD72B8752}" srcOrd="2" destOrd="0" parTransId="{009AB337-911A-4DAE-B65E-DA0CCC5A59D3}" sibTransId="{C9F39A7B-9F28-49AB-9F60-D7954CA7179D}"/>
    <dgm:cxn modelId="{6C13059C-72B9-41C5-9FA7-9A98C2517345}" type="presOf" srcId="{A653F4D5-1088-48E5-98C2-61B6EA69FCCD}" destId="{6EDED01B-0838-492E-8F31-80BA3C696627}" srcOrd="1" destOrd="1" presId="urn:microsoft.com/office/officeart/2005/8/layout/vList4"/>
    <dgm:cxn modelId="{ACECE59C-0152-420A-8862-11F486DB2E23}" type="presOf" srcId="{87E3E7F9-A606-45EB-9DF9-23F7A6851D15}" destId="{971F7ABC-B120-4745-A9D3-A0AD22397DE7}" srcOrd="0" destOrd="1" presId="urn:microsoft.com/office/officeart/2005/8/layout/vList4"/>
    <dgm:cxn modelId="{6008CAB8-5DF8-4B87-8F58-E5075F50EB30}" type="presOf" srcId="{FB773D61-7B51-4ADE-A646-0124A9CB7D76}" destId="{0082FFA5-C92F-4065-AA06-6617346190AD}" srcOrd="1" destOrd="0" presId="urn:microsoft.com/office/officeart/2005/8/layout/vList4"/>
    <dgm:cxn modelId="{8FAAFABA-2041-447A-AACA-1942AC864FB7}" type="presOf" srcId="{F60DB6CD-8416-48F6-AF72-32973A8CA0D0}" destId="{EC974868-387B-4733-9B5E-7A74E1B0B146}" srcOrd="0" destOrd="1" presId="urn:microsoft.com/office/officeart/2005/8/layout/vList4"/>
    <dgm:cxn modelId="{242113BB-CDBE-4EA3-AF51-70A98F94F577}" type="presOf" srcId="{A653F4D5-1088-48E5-98C2-61B6EA69FCCD}" destId="{D417D1F9-043B-4799-B932-29A0FB840DC8}" srcOrd="0" destOrd="1" presId="urn:microsoft.com/office/officeart/2005/8/layout/vList4"/>
    <dgm:cxn modelId="{AA7118D1-DF96-4269-9BF8-7C2B0ED471AB}" type="presOf" srcId="{82C58872-F936-488E-B046-44B41279DBF8}" destId="{75C8130C-95D7-40AE-8CF1-A4A9EE04070A}" srcOrd="0" destOrd="0" presId="urn:microsoft.com/office/officeart/2005/8/layout/vList4"/>
    <dgm:cxn modelId="{1997BED1-8648-4FB1-8DB2-8D76F303D4E6}" srcId="{82C58872-F936-488E-B046-44B41279DBF8}" destId="{3F53162E-67CC-4722-9932-14DB074F22F8}" srcOrd="0" destOrd="0" parTransId="{ED09C2C7-C3B0-417B-AD5F-EAD3276A3EF0}" sibTransId="{434B7445-3D15-4A2C-AC32-2CC430F28183}"/>
    <dgm:cxn modelId="{049B47D9-699E-4704-A7CA-61B905606DAE}" srcId="{FB773D61-7B51-4ADE-A646-0124A9CB7D76}" destId="{F60DB6CD-8416-48F6-AF72-32973A8CA0D0}" srcOrd="0" destOrd="0" parTransId="{771F9E64-5406-4D46-88FD-23F67437A57F}" sibTransId="{24B7C9FC-43BF-4E0A-BBE2-4AA86B6DDEF4}"/>
    <dgm:cxn modelId="{7BB376ED-5DDB-4E42-9C13-FF9DA26E3CC7}" srcId="{82C58872-F936-488E-B046-44B41279DBF8}" destId="{FB773D61-7B51-4ADE-A646-0124A9CB7D76}" srcOrd="1" destOrd="0" parTransId="{9B765584-FFB6-4193-8CCF-406552465609}" sibTransId="{1FBCBBF6-CD4C-4F15-826C-356C952320B9}"/>
    <dgm:cxn modelId="{C118B1F5-BCEC-41A7-8022-AFED792DA3E4}" srcId="{3F53162E-67CC-4722-9932-14DB074F22F8}" destId="{A653F4D5-1088-48E5-98C2-61B6EA69FCCD}" srcOrd="0" destOrd="0" parTransId="{C2E41DC8-8D09-48F3-BB62-255CEE52BD7E}" sibTransId="{73D92DF0-9234-4D99-95B8-A2E54DEA4D3D}"/>
    <dgm:cxn modelId="{6F9AF031-E05C-4E42-B6DA-C21F676103D7}" type="presParOf" srcId="{75C8130C-95D7-40AE-8CF1-A4A9EE04070A}" destId="{F332C73B-A09B-4539-97EC-221524B4B2C4}" srcOrd="0" destOrd="0" presId="urn:microsoft.com/office/officeart/2005/8/layout/vList4"/>
    <dgm:cxn modelId="{7B3828E3-5E54-4925-8EBE-8398274FF3C5}" type="presParOf" srcId="{F332C73B-A09B-4539-97EC-221524B4B2C4}" destId="{D417D1F9-043B-4799-B932-29A0FB840DC8}" srcOrd="0" destOrd="0" presId="urn:microsoft.com/office/officeart/2005/8/layout/vList4"/>
    <dgm:cxn modelId="{D19E32B2-EDEF-4424-9DB6-3617E0166D36}" type="presParOf" srcId="{F332C73B-A09B-4539-97EC-221524B4B2C4}" destId="{A77754B7-5A2B-46F7-8A5A-9D788C39B6BD}" srcOrd="1" destOrd="0" presId="urn:microsoft.com/office/officeart/2005/8/layout/vList4"/>
    <dgm:cxn modelId="{B5EDA7AC-68C6-4BA7-8CFA-D48CF9BD9052}" type="presParOf" srcId="{F332C73B-A09B-4539-97EC-221524B4B2C4}" destId="{6EDED01B-0838-492E-8F31-80BA3C696627}" srcOrd="2" destOrd="0" presId="urn:microsoft.com/office/officeart/2005/8/layout/vList4"/>
    <dgm:cxn modelId="{85EEFC94-23CD-4DE6-A594-EBB9D004D3CD}" type="presParOf" srcId="{75C8130C-95D7-40AE-8CF1-A4A9EE04070A}" destId="{CEDDCF82-0AE1-4CD7-86F1-12419E77D621}" srcOrd="1" destOrd="0" presId="urn:microsoft.com/office/officeart/2005/8/layout/vList4"/>
    <dgm:cxn modelId="{1173AE13-B844-468D-B7DB-9F765C353BED}" type="presParOf" srcId="{75C8130C-95D7-40AE-8CF1-A4A9EE04070A}" destId="{3DE768A8-1251-4806-9559-9DC765009ACA}" srcOrd="2" destOrd="0" presId="urn:microsoft.com/office/officeart/2005/8/layout/vList4"/>
    <dgm:cxn modelId="{41357408-A726-421A-9669-B4DA2C3B0613}" type="presParOf" srcId="{3DE768A8-1251-4806-9559-9DC765009ACA}" destId="{EC974868-387B-4733-9B5E-7A74E1B0B146}" srcOrd="0" destOrd="0" presId="urn:microsoft.com/office/officeart/2005/8/layout/vList4"/>
    <dgm:cxn modelId="{E858E7A3-161F-4680-AC0D-C6FED32D3199}" type="presParOf" srcId="{3DE768A8-1251-4806-9559-9DC765009ACA}" destId="{FAF8F927-70B1-4415-BADB-E67053F4187D}" srcOrd="1" destOrd="0" presId="urn:microsoft.com/office/officeart/2005/8/layout/vList4"/>
    <dgm:cxn modelId="{2DC01774-E565-4ACD-85FA-D6BAB404274B}" type="presParOf" srcId="{3DE768A8-1251-4806-9559-9DC765009ACA}" destId="{0082FFA5-C92F-4065-AA06-6617346190AD}" srcOrd="2" destOrd="0" presId="urn:microsoft.com/office/officeart/2005/8/layout/vList4"/>
    <dgm:cxn modelId="{9A961086-E5B3-4B0C-9EB4-33CA7B0A7E5D}" type="presParOf" srcId="{75C8130C-95D7-40AE-8CF1-A4A9EE04070A}" destId="{18DFABA7-0C42-466F-89BF-0168CB3BC636}" srcOrd="3" destOrd="0" presId="urn:microsoft.com/office/officeart/2005/8/layout/vList4"/>
    <dgm:cxn modelId="{B1FBB337-C019-4BA1-991F-F21854992466}" type="presParOf" srcId="{75C8130C-95D7-40AE-8CF1-A4A9EE04070A}" destId="{CBF11F01-35FF-451A-9836-34B037B9C917}" srcOrd="4" destOrd="0" presId="urn:microsoft.com/office/officeart/2005/8/layout/vList4"/>
    <dgm:cxn modelId="{E04351E9-044F-4F37-AECD-2064BAB59C4D}" type="presParOf" srcId="{CBF11F01-35FF-451A-9836-34B037B9C917}" destId="{971F7ABC-B120-4745-A9D3-A0AD22397DE7}" srcOrd="0" destOrd="0" presId="urn:microsoft.com/office/officeart/2005/8/layout/vList4"/>
    <dgm:cxn modelId="{A1832A1B-F651-4D96-8631-551A1ACE77D6}" type="presParOf" srcId="{CBF11F01-35FF-451A-9836-34B037B9C917}" destId="{408AC78E-3525-477F-B761-DF6C8C973102}" srcOrd="1" destOrd="0" presId="urn:microsoft.com/office/officeart/2005/8/layout/vList4"/>
    <dgm:cxn modelId="{52AF5E9D-FFDC-4036-A8EB-E8E34712D2BE}" type="presParOf" srcId="{CBF11F01-35FF-451A-9836-34B037B9C917}" destId="{0670D1F7-4FCC-48EA-8D70-11F12211A3C3}"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C4173DD-9B78-4F22-BF3F-F9C1F3402401}" type="doc">
      <dgm:prSet loTypeId="urn:microsoft.com/office/officeart/2008/layout/VerticalCurvedList" loCatId="list" qsTypeId="urn:microsoft.com/office/officeart/2005/8/quickstyle/simple1" qsCatId="simple" csTypeId="urn:microsoft.com/office/officeart/2005/8/colors/accent5_2" csCatId="accent5" phldr="1"/>
      <dgm:spPr/>
      <dgm:t>
        <a:bodyPr/>
        <a:lstStyle/>
        <a:p>
          <a:endParaRPr lang="en-IN"/>
        </a:p>
      </dgm:t>
    </dgm:pt>
    <dgm:pt modelId="{9F332884-B318-4EB1-BF05-9FC7E0B77FD3}">
      <dgm:prSet/>
      <dgm:spPr/>
      <dgm:t>
        <a:bodyPr/>
        <a:lstStyle/>
        <a:p>
          <a:r>
            <a:rPr lang="en-IN"/>
            <a:t>Connect to hundreds of data sources</a:t>
          </a:r>
        </a:p>
      </dgm:t>
    </dgm:pt>
    <dgm:pt modelId="{8331FF6E-F83E-41C9-BAF6-9B6660192563}" type="parTrans" cxnId="{3D783D98-1E98-43DD-A769-6BC3A5E25166}">
      <dgm:prSet/>
      <dgm:spPr/>
      <dgm:t>
        <a:bodyPr/>
        <a:lstStyle/>
        <a:p>
          <a:endParaRPr lang="en-IN"/>
        </a:p>
      </dgm:t>
    </dgm:pt>
    <dgm:pt modelId="{05768DD3-5554-44FD-9B7F-96AFFF3B329C}" type="sibTrans" cxnId="{3D783D98-1E98-43DD-A769-6BC3A5E25166}">
      <dgm:prSet/>
      <dgm:spPr/>
      <dgm:t>
        <a:bodyPr/>
        <a:lstStyle/>
        <a:p>
          <a:endParaRPr lang="en-IN"/>
        </a:p>
      </dgm:t>
    </dgm:pt>
    <dgm:pt modelId="{8D590F80-05CB-4926-A5F7-B58CD0B7AAC4}">
      <dgm:prSet/>
      <dgm:spPr/>
      <dgm:t>
        <a:bodyPr/>
        <a:lstStyle/>
        <a:p>
          <a:r>
            <a:rPr lang="en-IN"/>
            <a:t>Produce visually impactful, easy-to-read reports</a:t>
          </a:r>
        </a:p>
      </dgm:t>
    </dgm:pt>
    <dgm:pt modelId="{22E35CCC-011A-4F7D-B495-62F43F6884C9}" type="parTrans" cxnId="{54B055B7-D57F-476A-B485-753B05021143}">
      <dgm:prSet/>
      <dgm:spPr/>
      <dgm:t>
        <a:bodyPr/>
        <a:lstStyle/>
        <a:p>
          <a:endParaRPr lang="en-IN"/>
        </a:p>
      </dgm:t>
    </dgm:pt>
    <dgm:pt modelId="{099482C4-314C-49CA-A170-48D64E170544}" type="sibTrans" cxnId="{54B055B7-D57F-476A-B485-753B05021143}">
      <dgm:prSet/>
      <dgm:spPr/>
      <dgm:t>
        <a:bodyPr/>
        <a:lstStyle/>
        <a:p>
          <a:endParaRPr lang="en-IN"/>
        </a:p>
      </dgm:t>
    </dgm:pt>
    <dgm:pt modelId="{D5A04E5C-FAFF-46E0-B933-24DD4E7B6251}">
      <dgm:prSet/>
      <dgm:spPr/>
      <dgm:t>
        <a:bodyPr/>
        <a:lstStyle/>
        <a:p>
          <a:r>
            <a:rPr lang="en-IN"/>
            <a:t>Share information across web and devices</a:t>
          </a:r>
        </a:p>
      </dgm:t>
    </dgm:pt>
    <dgm:pt modelId="{6FFE88EA-BD2B-453F-BBC0-DAF6947F4D2D}" type="parTrans" cxnId="{851BDA9D-C95E-4EBF-AA44-F2607D68ED7A}">
      <dgm:prSet/>
      <dgm:spPr/>
      <dgm:t>
        <a:bodyPr/>
        <a:lstStyle/>
        <a:p>
          <a:endParaRPr lang="en-IN"/>
        </a:p>
      </dgm:t>
    </dgm:pt>
    <dgm:pt modelId="{747225A0-C07E-4D6E-ACEF-25129C84B2C1}" type="sibTrans" cxnId="{851BDA9D-C95E-4EBF-AA44-F2607D68ED7A}">
      <dgm:prSet/>
      <dgm:spPr/>
      <dgm:t>
        <a:bodyPr/>
        <a:lstStyle/>
        <a:p>
          <a:endParaRPr lang="en-IN"/>
        </a:p>
      </dgm:t>
    </dgm:pt>
    <dgm:pt modelId="{215EEE14-3604-43FE-A2EE-C369BFCDED18}">
      <dgm:prSet/>
      <dgm:spPr/>
      <dgm:t>
        <a:bodyPr/>
        <a:lstStyle/>
        <a:p>
          <a:r>
            <a:rPr lang="en-IN"/>
            <a:t>Create personalized dashboards</a:t>
          </a:r>
        </a:p>
      </dgm:t>
    </dgm:pt>
    <dgm:pt modelId="{18A2D418-99F7-4F20-A741-8BBB044394D6}" type="parTrans" cxnId="{CFB6F183-8E75-4AD6-8293-788A84C3428D}">
      <dgm:prSet/>
      <dgm:spPr/>
      <dgm:t>
        <a:bodyPr/>
        <a:lstStyle/>
        <a:p>
          <a:endParaRPr lang="en-IN"/>
        </a:p>
      </dgm:t>
    </dgm:pt>
    <dgm:pt modelId="{8794158F-133C-4817-80F4-FB27DBFC3B78}" type="sibTrans" cxnId="{CFB6F183-8E75-4AD6-8293-788A84C3428D}">
      <dgm:prSet/>
      <dgm:spPr/>
      <dgm:t>
        <a:bodyPr/>
        <a:lstStyle/>
        <a:p>
          <a:endParaRPr lang="en-IN"/>
        </a:p>
      </dgm:t>
    </dgm:pt>
    <dgm:pt modelId="{46C1ECD2-0A2B-4B79-9A73-462A49AFE0E6}">
      <dgm:prSet/>
      <dgm:spPr/>
      <dgm:t>
        <a:bodyPr/>
        <a:lstStyle/>
        <a:p>
          <a:r>
            <a:rPr lang="en-IN"/>
            <a:t>Reduce your dependency on IT</a:t>
          </a:r>
        </a:p>
      </dgm:t>
    </dgm:pt>
    <dgm:pt modelId="{B5F5E055-AE3E-490D-9548-9BC38AB99458}" type="parTrans" cxnId="{21D84856-7605-4AAC-B101-54091E90C2E9}">
      <dgm:prSet/>
      <dgm:spPr/>
      <dgm:t>
        <a:bodyPr/>
        <a:lstStyle/>
        <a:p>
          <a:endParaRPr lang="en-IN"/>
        </a:p>
      </dgm:t>
    </dgm:pt>
    <dgm:pt modelId="{8E672BE5-9D62-44C0-8A54-F7A133832ED8}" type="sibTrans" cxnId="{21D84856-7605-4AAC-B101-54091E90C2E9}">
      <dgm:prSet/>
      <dgm:spPr/>
      <dgm:t>
        <a:bodyPr/>
        <a:lstStyle/>
        <a:p>
          <a:endParaRPr lang="en-IN"/>
        </a:p>
      </dgm:t>
    </dgm:pt>
    <dgm:pt modelId="{F9C1D0C9-1D16-4314-9126-B7F35BDC3B2F}">
      <dgm:prSet/>
      <dgm:spPr/>
      <dgm:t>
        <a:bodyPr/>
        <a:lstStyle/>
        <a:p>
          <a:r>
            <a:rPr lang="en-IN"/>
            <a:t>Securely scale across your enterprise</a:t>
          </a:r>
        </a:p>
      </dgm:t>
    </dgm:pt>
    <dgm:pt modelId="{A172547B-925C-4467-98A5-9EA4ACFF8692}" type="parTrans" cxnId="{186C4393-94D4-4A2B-AEE4-F3B64B94AB4A}">
      <dgm:prSet/>
      <dgm:spPr/>
      <dgm:t>
        <a:bodyPr/>
        <a:lstStyle/>
        <a:p>
          <a:endParaRPr lang="en-IN"/>
        </a:p>
      </dgm:t>
    </dgm:pt>
    <dgm:pt modelId="{12F9BE99-499A-490D-AC11-2EF2A621C088}" type="sibTrans" cxnId="{186C4393-94D4-4A2B-AEE4-F3B64B94AB4A}">
      <dgm:prSet/>
      <dgm:spPr/>
      <dgm:t>
        <a:bodyPr/>
        <a:lstStyle/>
        <a:p>
          <a:endParaRPr lang="en-IN"/>
        </a:p>
      </dgm:t>
    </dgm:pt>
    <dgm:pt modelId="{E2ADC90D-108F-4394-B9D4-4D1B2312491A}" type="pres">
      <dgm:prSet presAssocID="{DC4173DD-9B78-4F22-BF3F-F9C1F3402401}" presName="Name0" presStyleCnt="0">
        <dgm:presLayoutVars>
          <dgm:chMax val="7"/>
          <dgm:chPref val="7"/>
          <dgm:dir/>
        </dgm:presLayoutVars>
      </dgm:prSet>
      <dgm:spPr/>
    </dgm:pt>
    <dgm:pt modelId="{A5229A1A-1968-4B0A-9394-06A930C16807}" type="pres">
      <dgm:prSet presAssocID="{DC4173DD-9B78-4F22-BF3F-F9C1F3402401}" presName="Name1" presStyleCnt="0"/>
      <dgm:spPr/>
    </dgm:pt>
    <dgm:pt modelId="{0F46207D-5F43-4993-8D38-1975539376C7}" type="pres">
      <dgm:prSet presAssocID="{DC4173DD-9B78-4F22-BF3F-F9C1F3402401}" presName="cycle" presStyleCnt="0"/>
      <dgm:spPr/>
    </dgm:pt>
    <dgm:pt modelId="{C0AB6EB7-B83B-4183-9EBA-BD3014231AAF}" type="pres">
      <dgm:prSet presAssocID="{DC4173DD-9B78-4F22-BF3F-F9C1F3402401}" presName="srcNode" presStyleLbl="node1" presStyleIdx="0" presStyleCnt="6"/>
      <dgm:spPr/>
    </dgm:pt>
    <dgm:pt modelId="{015DD256-EF5B-402C-A0AA-436BE8452E8A}" type="pres">
      <dgm:prSet presAssocID="{DC4173DD-9B78-4F22-BF3F-F9C1F3402401}" presName="conn" presStyleLbl="parChTrans1D2" presStyleIdx="0" presStyleCnt="1"/>
      <dgm:spPr/>
    </dgm:pt>
    <dgm:pt modelId="{48ACF686-14A3-43F0-8AE3-740779BCD377}" type="pres">
      <dgm:prSet presAssocID="{DC4173DD-9B78-4F22-BF3F-F9C1F3402401}" presName="extraNode" presStyleLbl="node1" presStyleIdx="0" presStyleCnt="6"/>
      <dgm:spPr/>
    </dgm:pt>
    <dgm:pt modelId="{DB63BD3C-4D77-4D0F-8617-C6C77B5D0FDE}" type="pres">
      <dgm:prSet presAssocID="{DC4173DD-9B78-4F22-BF3F-F9C1F3402401}" presName="dstNode" presStyleLbl="node1" presStyleIdx="0" presStyleCnt="6"/>
      <dgm:spPr/>
    </dgm:pt>
    <dgm:pt modelId="{F4F1128D-C469-4D12-8F81-2AD2ED6A2322}" type="pres">
      <dgm:prSet presAssocID="{9F332884-B318-4EB1-BF05-9FC7E0B77FD3}" presName="text_1" presStyleLbl="node1" presStyleIdx="0" presStyleCnt="6">
        <dgm:presLayoutVars>
          <dgm:bulletEnabled val="1"/>
        </dgm:presLayoutVars>
      </dgm:prSet>
      <dgm:spPr/>
    </dgm:pt>
    <dgm:pt modelId="{4F911D47-08CC-4B7F-BDD2-4936975AC140}" type="pres">
      <dgm:prSet presAssocID="{9F332884-B318-4EB1-BF05-9FC7E0B77FD3}" presName="accent_1" presStyleCnt="0"/>
      <dgm:spPr/>
    </dgm:pt>
    <dgm:pt modelId="{A4807174-E9E4-458F-851D-B1D8ACB08C5D}" type="pres">
      <dgm:prSet presAssocID="{9F332884-B318-4EB1-BF05-9FC7E0B77FD3}" presName="accentRepeatNode" presStyleLbl="solidFgAcc1" presStyleIdx="0" presStyleCnt="6"/>
      <dgm:spPr/>
    </dgm:pt>
    <dgm:pt modelId="{40370950-771F-41A6-88D0-72A1059308CE}" type="pres">
      <dgm:prSet presAssocID="{8D590F80-05CB-4926-A5F7-B58CD0B7AAC4}" presName="text_2" presStyleLbl="node1" presStyleIdx="1" presStyleCnt="6">
        <dgm:presLayoutVars>
          <dgm:bulletEnabled val="1"/>
        </dgm:presLayoutVars>
      </dgm:prSet>
      <dgm:spPr/>
    </dgm:pt>
    <dgm:pt modelId="{E6115B15-3B6A-4205-99C3-7024CB1B53FA}" type="pres">
      <dgm:prSet presAssocID="{8D590F80-05CB-4926-A5F7-B58CD0B7AAC4}" presName="accent_2" presStyleCnt="0"/>
      <dgm:spPr/>
    </dgm:pt>
    <dgm:pt modelId="{BD77ABEF-C897-4726-AD1F-AA5DE1464D30}" type="pres">
      <dgm:prSet presAssocID="{8D590F80-05CB-4926-A5F7-B58CD0B7AAC4}" presName="accentRepeatNode" presStyleLbl="solidFgAcc1" presStyleIdx="1" presStyleCnt="6"/>
      <dgm:spPr/>
    </dgm:pt>
    <dgm:pt modelId="{50D52AD0-CF1F-4234-9FBB-7DB29F872394}" type="pres">
      <dgm:prSet presAssocID="{D5A04E5C-FAFF-46E0-B933-24DD4E7B6251}" presName="text_3" presStyleLbl="node1" presStyleIdx="2" presStyleCnt="6">
        <dgm:presLayoutVars>
          <dgm:bulletEnabled val="1"/>
        </dgm:presLayoutVars>
      </dgm:prSet>
      <dgm:spPr/>
    </dgm:pt>
    <dgm:pt modelId="{F62C29E5-9FB2-436F-8982-46B7B09BC379}" type="pres">
      <dgm:prSet presAssocID="{D5A04E5C-FAFF-46E0-B933-24DD4E7B6251}" presName="accent_3" presStyleCnt="0"/>
      <dgm:spPr/>
    </dgm:pt>
    <dgm:pt modelId="{49D9F8A5-7AD4-415E-809C-33A26E9C94E5}" type="pres">
      <dgm:prSet presAssocID="{D5A04E5C-FAFF-46E0-B933-24DD4E7B6251}" presName="accentRepeatNode" presStyleLbl="solidFgAcc1" presStyleIdx="2" presStyleCnt="6"/>
      <dgm:spPr/>
    </dgm:pt>
    <dgm:pt modelId="{9CF219DF-101A-4507-9331-A01AD4A2D3F1}" type="pres">
      <dgm:prSet presAssocID="{215EEE14-3604-43FE-A2EE-C369BFCDED18}" presName="text_4" presStyleLbl="node1" presStyleIdx="3" presStyleCnt="6">
        <dgm:presLayoutVars>
          <dgm:bulletEnabled val="1"/>
        </dgm:presLayoutVars>
      </dgm:prSet>
      <dgm:spPr/>
    </dgm:pt>
    <dgm:pt modelId="{223A71C2-6E35-4FCF-B97A-7944CA4B3165}" type="pres">
      <dgm:prSet presAssocID="{215EEE14-3604-43FE-A2EE-C369BFCDED18}" presName="accent_4" presStyleCnt="0"/>
      <dgm:spPr/>
    </dgm:pt>
    <dgm:pt modelId="{AF9C6628-2C79-4102-A8B8-7935100C4E20}" type="pres">
      <dgm:prSet presAssocID="{215EEE14-3604-43FE-A2EE-C369BFCDED18}" presName="accentRepeatNode" presStyleLbl="solidFgAcc1" presStyleIdx="3" presStyleCnt="6"/>
      <dgm:spPr/>
    </dgm:pt>
    <dgm:pt modelId="{B0FEA920-0882-45E0-8149-E92E2A16042D}" type="pres">
      <dgm:prSet presAssocID="{46C1ECD2-0A2B-4B79-9A73-462A49AFE0E6}" presName="text_5" presStyleLbl="node1" presStyleIdx="4" presStyleCnt="6">
        <dgm:presLayoutVars>
          <dgm:bulletEnabled val="1"/>
        </dgm:presLayoutVars>
      </dgm:prSet>
      <dgm:spPr/>
    </dgm:pt>
    <dgm:pt modelId="{6BFB21A2-85FE-41E9-9DCC-4950C9972136}" type="pres">
      <dgm:prSet presAssocID="{46C1ECD2-0A2B-4B79-9A73-462A49AFE0E6}" presName="accent_5" presStyleCnt="0"/>
      <dgm:spPr/>
    </dgm:pt>
    <dgm:pt modelId="{17232A01-4A04-4053-B4CA-795DCB37F955}" type="pres">
      <dgm:prSet presAssocID="{46C1ECD2-0A2B-4B79-9A73-462A49AFE0E6}" presName="accentRepeatNode" presStyleLbl="solidFgAcc1" presStyleIdx="4" presStyleCnt="6"/>
      <dgm:spPr/>
    </dgm:pt>
    <dgm:pt modelId="{AF15B18D-A3CB-4D59-A0F5-6763B3ECD843}" type="pres">
      <dgm:prSet presAssocID="{F9C1D0C9-1D16-4314-9126-B7F35BDC3B2F}" presName="text_6" presStyleLbl="node1" presStyleIdx="5" presStyleCnt="6">
        <dgm:presLayoutVars>
          <dgm:bulletEnabled val="1"/>
        </dgm:presLayoutVars>
      </dgm:prSet>
      <dgm:spPr/>
    </dgm:pt>
    <dgm:pt modelId="{0C94E7A9-9070-4C28-B788-B7C100D33B61}" type="pres">
      <dgm:prSet presAssocID="{F9C1D0C9-1D16-4314-9126-B7F35BDC3B2F}" presName="accent_6" presStyleCnt="0"/>
      <dgm:spPr/>
    </dgm:pt>
    <dgm:pt modelId="{0F14DBAB-4AAB-460D-89DE-1EC5B8C3AF31}" type="pres">
      <dgm:prSet presAssocID="{F9C1D0C9-1D16-4314-9126-B7F35BDC3B2F}" presName="accentRepeatNode" presStyleLbl="solidFgAcc1" presStyleIdx="5" presStyleCnt="6"/>
      <dgm:spPr/>
    </dgm:pt>
  </dgm:ptLst>
  <dgm:cxnLst>
    <dgm:cxn modelId="{5343330C-C7E8-427F-BC7E-D2E18CA1EED3}" type="presOf" srcId="{8D590F80-05CB-4926-A5F7-B58CD0B7AAC4}" destId="{40370950-771F-41A6-88D0-72A1059308CE}" srcOrd="0" destOrd="0" presId="urn:microsoft.com/office/officeart/2008/layout/VerticalCurvedList"/>
    <dgm:cxn modelId="{7A85805E-84F0-4FBF-831B-4090C8139CD6}" type="presOf" srcId="{F9C1D0C9-1D16-4314-9126-B7F35BDC3B2F}" destId="{AF15B18D-A3CB-4D59-A0F5-6763B3ECD843}" srcOrd="0" destOrd="0" presId="urn:microsoft.com/office/officeart/2008/layout/VerticalCurvedList"/>
    <dgm:cxn modelId="{D417356E-FD4A-44AC-989F-1E7443DA2CBD}" type="presOf" srcId="{9F332884-B318-4EB1-BF05-9FC7E0B77FD3}" destId="{F4F1128D-C469-4D12-8F81-2AD2ED6A2322}" srcOrd="0" destOrd="0" presId="urn:microsoft.com/office/officeart/2008/layout/VerticalCurvedList"/>
    <dgm:cxn modelId="{CCE41052-BBDE-4164-A4E5-B971F7E9BA5B}" type="presOf" srcId="{05768DD3-5554-44FD-9B7F-96AFFF3B329C}" destId="{015DD256-EF5B-402C-A0AA-436BE8452E8A}" srcOrd="0" destOrd="0" presId="urn:microsoft.com/office/officeart/2008/layout/VerticalCurvedList"/>
    <dgm:cxn modelId="{21D84856-7605-4AAC-B101-54091E90C2E9}" srcId="{DC4173DD-9B78-4F22-BF3F-F9C1F3402401}" destId="{46C1ECD2-0A2B-4B79-9A73-462A49AFE0E6}" srcOrd="4" destOrd="0" parTransId="{B5F5E055-AE3E-490D-9548-9BC38AB99458}" sibTransId="{8E672BE5-9D62-44C0-8A54-F7A133832ED8}"/>
    <dgm:cxn modelId="{CFB6F183-8E75-4AD6-8293-788A84C3428D}" srcId="{DC4173DD-9B78-4F22-BF3F-F9C1F3402401}" destId="{215EEE14-3604-43FE-A2EE-C369BFCDED18}" srcOrd="3" destOrd="0" parTransId="{18A2D418-99F7-4F20-A741-8BBB044394D6}" sibTransId="{8794158F-133C-4817-80F4-FB27DBFC3B78}"/>
    <dgm:cxn modelId="{9D859189-EEA9-4940-A264-EAFF5CF8A5B9}" type="presOf" srcId="{D5A04E5C-FAFF-46E0-B933-24DD4E7B6251}" destId="{50D52AD0-CF1F-4234-9FBB-7DB29F872394}" srcOrd="0" destOrd="0" presId="urn:microsoft.com/office/officeart/2008/layout/VerticalCurvedList"/>
    <dgm:cxn modelId="{186C4393-94D4-4A2B-AEE4-F3B64B94AB4A}" srcId="{DC4173DD-9B78-4F22-BF3F-F9C1F3402401}" destId="{F9C1D0C9-1D16-4314-9126-B7F35BDC3B2F}" srcOrd="5" destOrd="0" parTransId="{A172547B-925C-4467-98A5-9EA4ACFF8692}" sibTransId="{12F9BE99-499A-490D-AC11-2EF2A621C088}"/>
    <dgm:cxn modelId="{36E8C797-D4FA-48D9-BB5F-A002BCBA9339}" type="presOf" srcId="{46C1ECD2-0A2B-4B79-9A73-462A49AFE0E6}" destId="{B0FEA920-0882-45E0-8149-E92E2A16042D}" srcOrd="0" destOrd="0" presId="urn:microsoft.com/office/officeart/2008/layout/VerticalCurvedList"/>
    <dgm:cxn modelId="{3D783D98-1E98-43DD-A769-6BC3A5E25166}" srcId="{DC4173DD-9B78-4F22-BF3F-F9C1F3402401}" destId="{9F332884-B318-4EB1-BF05-9FC7E0B77FD3}" srcOrd="0" destOrd="0" parTransId="{8331FF6E-F83E-41C9-BAF6-9B6660192563}" sibTransId="{05768DD3-5554-44FD-9B7F-96AFFF3B329C}"/>
    <dgm:cxn modelId="{851BDA9D-C95E-4EBF-AA44-F2607D68ED7A}" srcId="{DC4173DD-9B78-4F22-BF3F-F9C1F3402401}" destId="{D5A04E5C-FAFF-46E0-B933-24DD4E7B6251}" srcOrd="2" destOrd="0" parTransId="{6FFE88EA-BD2B-453F-BBC0-DAF6947F4D2D}" sibTransId="{747225A0-C07E-4D6E-ACEF-25129C84B2C1}"/>
    <dgm:cxn modelId="{54B055B7-D57F-476A-B485-753B05021143}" srcId="{DC4173DD-9B78-4F22-BF3F-F9C1F3402401}" destId="{8D590F80-05CB-4926-A5F7-B58CD0B7AAC4}" srcOrd="1" destOrd="0" parTransId="{22E35CCC-011A-4F7D-B495-62F43F6884C9}" sibTransId="{099482C4-314C-49CA-A170-48D64E170544}"/>
    <dgm:cxn modelId="{49D282E6-D30F-47B0-9F81-31212342E6FC}" type="presOf" srcId="{215EEE14-3604-43FE-A2EE-C369BFCDED18}" destId="{9CF219DF-101A-4507-9331-A01AD4A2D3F1}" srcOrd="0" destOrd="0" presId="urn:microsoft.com/office/officeart/2008/layout/VerticalCurvedList"/>
    <dgm:cxn modelId="{A92C05F5-0495-48DF-8AC4-622F649FA736}" type="presOf" srcId="{DC4173DD-9B78-4F22-BF3F-F9C1F3402401}" destId="{E2ADC90D-108F-4394-B9D4-4D1B2312491A}" srcOrd="0" destOrd="0" presId="urn:microsoft.com/office/officeart/2008/layout/VerticalCurvedList"/>
    <dgm:cxn modelId="{6C658D0B-9AEA-4D04-86FD-40708BF6CCDF}" type="presParOf" srcId="{E2ADC90D-108F-4394-B9D4-4D1B2312491A}" destId="{A5229A1A-1968-4B0A-9394-06A930C16807}" srcOrd="0" destOrd="0" presId="urn:microsoft.com/office/officeart/2008/layout/VerticalCurvedList"/>
    <dgm:cxn modelId="{287668E0-EB5C-4603-8688-7DECE5E6805F}" type="presParOf" srcId="{A5229A1A-1968-4B0A-9394-06A930C16807}" destId="{0F46207D-5F43-4993-8D38-1975539376C7}" srcOrd="0" destOrd="0" presId="urn:microsoft.com/office/officeart/2008/layout/VerticalCurvedList"/>
    <dgm:cxn modelId="{B020C929-2662-42C1-8EE5-5795F3C69948}" type="presParOf" srcId="{0F46207D-5F43-4993-8D38-1975539376C7}" destId="{C0AB6EB7-B83B-4183-9EBA-BD3014231AAF}" srcOrd="0" destOrd="0" presId="urn:microsoft.com/office/officeart/2008/layout/VerticalCurvedList"/>
    <dgm:cxn modelId="{9951ECC6-B21D-4346-BC22-BD4EF964E155}" type="presParOf" srcId="{0F46207D-5F43-4993-8D38-1975539376C7}" destId="{015DD256-EF5B-402C-A0AA-436BE8452E8A}" srcOrd="1" destOrd="0" presId="urn:microsoft.com/office/officeart/2008/layout/VerticalCurvedList"/>
    <dgm:cxn modelId="{246F855D-0779-4433-A96B-19FCD0D7E802}" type="presParOf" srcId="{0F46207D-5F43-4993-8D38-1975539376C7}" destId="{48ACF686-14A3-43F0-8AE3-740779BCD377}" srcOrd="2" destOrd="0" presId="urn:microsoft.com/office/officeart/2008/layout/VerticalCurvedList"/>
    <dgm:cxn modelId="{49A7549E-3C6D-47AD-B6BF-F40FFDC9FBEC}" type="presParOf" srcId="{0F46207D-5F43-4993-8D38-1975539376C7}" destId="{DB63BD3C-4D77-4D0F-8617-C6C77B5D0FDE}" srcOrd="3" destOrd="0" presId="urn:microsoft.com/office/officeart/2008/layout/VerticalCurvedList"/>
    <dgm:cxn modelId="{F3CE56D3-3A82-48F3-B0DD-D25145528C90}" type="presParOf" srcId="{A5229A1A-1968-4B0A-9394-06A930C16807}" destId="{F4F1128D-C469-4D12-8F81-2AD2ED6A2322}" srcOrd="1" destOrd="0" presId="urn:microsoft.com/office/officeart/2008/layout/VerticalCurvedList"/>
    <dgm:cxn modelId="{FEC20940-33C1-4C05-8A9B-D3F96E7CD874}" type="presParOf" srcId="{A5229A1A-1968-4B0A-9394-06A930C16807}" destId="{4F911D47-08CC-4B7F-BDD2-4936975AC140}" srcOrd="2" destOrd="0" presId="urn:microsoft.com/office/officeart/2008/layout/VerticalCurvedList"/>
    <dgm:cxn modelId="{56F94B3F-DD5C-4BB8-9A41-B2899F23E52B}" type="presParOf" srcId="{4F911D47-08CC-4B7F-BDD2-4936975AC140}" destId="{A4807174-E9E4-458F-851D-B1D8ACB08C5D}" srcOrd="0" destOrd="0" presId="urn:microsoft.com/office/officeart/2008/layout/VerticalCurvedList"/>
    <dgm:cxn modelId="{263E2801-8E27-46EB-A73D-66B94FA1BB9B}" type="presParOf" srcId="{A5229A1A-1968-4B0A-9394-06A930C16807}" destId="{40370950-771F-41A6-88D0-72A1059308CE}" srcOrd="3" destOrd="0" presId="urn:microsoft.com/office/officeart/2008/layout/VerticalCurvedList"/>
    <dgm:cxn modelId="{F0D34415-8B13-421A-8C6D-E216E88FC32C}" type="presParOf" srcId="{A5229A1A-1968-4B0A-9394-06A930C16807}" destId="{E6115B15-3B6A-4205-99C3-7024CB1B53FA}" srcOrd="4" destOrd="0" presId="urn:microsoft.com/office/officeart/2008/layout/VerticalCurvedList"/>
    <dgm:cxn modelId="{60BD6B97-DD3D-4CC4-AF35-24E1E5BA6AB9}" type="presParOf" srcId="{E6115B15-3B6A-4205-99C3-7024CB1B53FA}" destId="{BD77ABEF-C897-4726-AD1F-AA5DE1464D30}" srcOrd="0" destOrd="0" presId="urn:microsoft.com/office/officeart/2008/layout/VerticalCurvedList"/>
    <dgm:cxn modelId="{2A1402F6-60AE-40A2-9E69-D6C3B3D6BD8D}" type="presParOf" srcId="{A5229A1A-1968-4B0A-9394-06A930C16807}" destId="{50D52AD0-CF1F-4234-9FBB-7DB29F872394}" srcOrd="5" destOrd="0" presId="urn:microsoft.com/office/officeart/2008/layout/VerticalCurvedList"/>
    <dgm:cxn modelId="{AEC3AA0B-CCE6-415D-94AA-676D8C3D331F}" type="presParOf" srcId="{A5229A1A-1968-4B0A-9394-06A930C16807}" destId="{F62C29E5-9FB2-436F-8982-46B7B09BC379}" srcOrd="6" destOrd="0" presId="urn:microsoft.com/office/officeart/2008/layout/VerticalCurvedList"/>
    <dgm:cxn modelId="{07683BE7-AFCE-4943-809D-FB6041F559DA}" type="presParOf" srcId="{F62C29E5-9FB2-436F-8982-46B7B09BC379}" destId="{49D9F8A5-7AD4-415E-809C-33A26E9C94E5}" srcOrd="0" destOrd="0" presId="urn:microsoft.com/office/officeart/2008/layout/VerticalCurvedList"/>
    <dgm:cxn modelId="{72F967C1-FEE0-40D0-BC09-C38CCFB2363C}" type="presParOf" srcId="{A5229A1A-1968-4B0A-9394-06A930C16807}" destId="{9CF219DF-101A-4507-9331-A01AD4A2D3F1}" srcOrd="7" destOrd="0" presId="urn:microsoft.com/office/officeart/2008/layout/VerticalCurvedList"/>
    <dgm:cxn modelId="{1001F9F5-C50B-42C0-AAF8-EC14C8012D84}" type="presParOf" srcId="{A5229A1A-1968-4B0A-9394-06A930C16807}" destId="{223A71C2-6E35-4FCF-B97A-7944CA4B3165}" srcOrd="8" destOrd="0" presId="urn:microsoft.com/office/officeart/2008/layout/VerticalCurvedList"/>
    <dgm:cxn modelId="{889E39D2-73AD-405D-8F35-98419987F854}" type="presParOf" srcId="{223A71C2-6E35-4FCF-B97A-7944CA4B3165}" destId="{AF9C6628-2C79-4102-A8B8-7935100C4E20}" srcOrd="0" destOrd="0" presId="urn:microsoft.com/office/officeart/2008/layout/VerticalCurvedList"/>
    <dgm:cxn modelId="{01B91A2B-A41A-4D80-A69A-F66A90863E1B}" type="presParOf" srcId="{A5229A1A-1968-4B0A-9394-06A930C16807}" destId="{B0FEA920-0882-45E0-8149-E92E2A16042D}" srcOrd="9" destOrd="0" presId="urn:microsoft.com/office/officeart/2008/layout/VerticalCurvedList"/>
    <dgm:cxn modelId="{C081451C-BF3F-4650-8F73-65E586F5F845}" type="presParOf" srcId="{A5229A1A-1968-4B0A-9394-06A930C16807}" destId="{6BFB21A2-85FE-41E9-9DCC-4950C9972136}" srcOrd="10" destOrd="0" presId="urn:microsoft.com/office/officeart/2008/layout/VerticalCurvedList"/>
    <dgm:cxn modelId="{687C58BD-971E-4DBB-8C26-DB38AAA7D736}" type="presParOf" srcId="{6BFB21A2-85FE-41E9-9DCC-4950C9972136}" destId="{17232A01-4A04-4053-B4CA-795DCB37F955}" srcOrd="0" destOrd="0" presId="urn:microsoft.com/office/officeart/2008/layout/VerticalCurvedList"/>
    <dgm:cxn modelId="{A949255F-738B-4C5F-A3A4-44A8F73F5388}" type="presParOf" srcId="{A5229A1A-1968-4B0A-9394-06A930C16807}" destId="{AF15B18D-A3CB-4D59-A0F5-6763B3ECD843}" srcOrd="11" destOrd="0" presId="urn:microsoft.com/office/officeart/2008/layout/VerticalCurvedList"/>
    <dgm:cxn modelId="{3ABF3971-7A20-408C-ACC9-FD169257C3B0}" type="presParOf" srcId="{A5229A1A-1968-4B0A-9394-06A930C16807}" destId="{0C94E7A9-9070-4C28-B788-B7C100D33B61}" srcOrd="12" destOrd="0" presId="urn:microsoft.com/office/officeart/2008/layout/VerticalCurvedList"/>
    <dgm:cxn modelId="{2EF45BAA-C1DA-4C0C-AEED-78FDF994F6A1}" type="presParOf" srcId="{0C94E7A9-9070-4C28-B788-B7C100D33B61}" destId="{0F14DBAB-4AAB-460D-89DE-1EC5B8C3AF31}"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5.xml><?xml version="1.0" encoding="utf-8"?>
<dgm:dataModel xmlns:dgm="http://schemas.openxmlformats.org/drawingml/2006/diagram" xmlns:a="http://schemas.openxmlformats.org/drawingml/2006/main">
  <dgm:ptLst>
    <dgm:pt modelId="{C9ED8DE9-27D2-42B2-B7AF-5403A2736A05}" type="doc">
      <dgm:prSet loTypeId="urn:microsoft.com/office/officeart/2005/8/layout/process4" loCatId="list" qsTypeId="urn:microsoft.com/office/officeart/2005/8/quickstyle/simple5" qsCatId="simple" csTypeId="urn:microsoft.com/office/officeart/2005/8/colors/colorful5" csCatId="colorful"/>
      <dgm:spPr/>
      <dgm:t>
        <a:bodyPr/>
        <a:lstStyle/>
        <a:p>
          <a:endParaRPr lang="en-IN"/>
        </a:p>
      </dgm:t>
    </dgm:pt>
    <dgm:pt modelId="{2AA8809F-E470-4782-8CE4-1E0DA8CB4882}">
      <dgm:prSet/>
      <dgm:spPr/>
      <dgm:t>
        <a:bodyPr/>
        <a:lstStyle/>
        <a:p>
          <a:r>
            <a:rPr lang="en-IN" b="1"/>
            <a:t>Get data</a:t>
          </a:r>
        </a:p>
      </dgm:t>
    </dgm:pt>
    <dgm:pt modelId="{1865C245-DF91-472F-AFB9-0A9E70ACA1EF}" type="parTrans" cxnId="{1B98F0DD-B21A-4C81-923E-CB07C6A127DB}">
      <dgm:prSet/>
      <dgm:spPr/>
      <dgm:t>
        <a:bodyPr/>
        <a:lstStyle/>
        <a:p>
          <a:endParaRPr lang="en-IN" b="1"/>
        </a:p>
      </dgm:t>
    </dgm:pt>
    <dgm:pt modelId="{79653253-2B42-46B7-8F1F-8D31831C9144}" type="sibTrans" cxnId="{1B98F0DD-B21A-4C81-923E-CB07C6A127DB}">
      <dgm:prSet/>
      <dgm:spPr/>
      <dgm:t>
        <a:bodyPr/>
        <a:lstStyle/>
        <a:p>
          <a:endParaRPr lang="en-IN" b="1"/>
        </a:p>
      </dgm:t>
    </dgm:pt>
    <dgm:pt modelId="{D80D48D8-3578-42D6-B9B5-235886F263DC}">
      <dgm:prSet/>
      <dgm:spPr/>
      <dgm:t>
        <a:bodyPr/>
        <a:lstStyle/>
        <a:p>
          <a:r>
            <a:rPr lang="en-IN" b="1"/>
            <a:t>Create visualizations and reports</a:t>
          </a:r>
        </a:p>
      </dgm:t>
    </dgm:pt>
    <dgm:pt modelId="{96B9395E-C809-4AD2-B6BB-26AE02474132}" type="parTrans" cxnId="{3CCCFFC0-D9A4-4765-BC92-228863542C0E}">
      <dgm:prSet/>
      <dgm:spPr/>
      <dgm:t>
        <a:bodyPr/>
        <a:lstStyle/>
        <a:p>
          <a:endParaRPr lang="en-IN" b="1"/>
        </a:p>
      </dgm:t>
    </dgm:pt>
    <dgm:pt modelId="{B9DF612D-BBF3-4C30-A8B8-926209A48E84}" type="sibTrans" cxnId="{3CCCFFC0-D9A4-4765-BC92-228863542C0E}">
      <dgm:prSet/>
      <dgm:spPr/>
      <dgm:t>
        <a:bodyPr/>
        <a:lstStyle/>
        <a:p>
          <a:endParaRPr lang="en-IN" b="1"/>
        </a:p>
      </dgm:t>
    </dgm:pt>
    <dgm:pt modelId="{EC0178B2-677E-44BC-8265-19DCF0720DC8}">
      <dgm:prSet/>
      <dgm:spPr/>
      <dgm:t>
        <a:bodyPr/>
        <a:lstStyle/>
        <a:p>
          <a:r>
            <a:rPr lang="en-IN" b="1"/>
            <a:t>Create dashboards</a:t>
          </a:r>
        </a:p>
      </dgm:t>
    </dgm:pt>
    <dgm:pt modelId="{2B207DBB-78FB-412A-A0E9-6DE3F7A49F56}" type="parTrans" cxnId="{39407165-F336-4CDB-BC5A-BD98B627FD43}">
      <dgm:prSet/>
      <dgm:spPr/>
      <dgm:t>
        <a:bodyPr/>
        <a:lstStyle/>
        <a:p>
          <a:endParaRPr lang="en-IN" b="1"/>
        </a:p>
      </dgm:t>
    </dgm:pt>
    <dgm:pt modelId="{D0D53E82-1ADC-433E-AB2F-5315FAA13C5A}" type="sibTrans" cxnId="{39407165-F336-4CDB-BC5A-BD98B627FD43}">
      <dgm:prSet/>
      <dgm:spPr/>
      <dgm:t>
        <a:bodyPr/>
        <a:lstStyle/>
        <a:p>
          <a:endParaRPr lang="en-IN" b="1"/>
        </a:p>
      </dgm:t>
    </dgm:pt>
    <dgm:pt modelId="{1F081381-09AB-45FF-B0D1-12509EE58A65}">
      <dgm:prSet/>
      <dgm:spPr/>
      <dgm:t>
        <a:bodyPr/>
        <a:lstStyle/>
        <a:p>
          <a:r>
            <a:rPr lang="en-IN" b="1"/>
            <a:t>Create apps and share with others</a:t>
          </a:r>
        </a:p>
      </dgm:t>
    </dgm:pt>
    <dgm:pt modelId="{DBB1B669-A765-4431-B20F-84CE06CB03A8}" type="parTrans" cxnId="{0562E8D6-2F6C-4ED5-BEA6-A972CA30DFD5}">
      <dgm:prSet/>
      <dgm:spPr/>
      <dgm:t>
        <a:bodyPr/>
        <a:lstStyle/>
        <a:p>
          <a:endParaRPr lang="en-IN" b="1"/>
        </a:p>
      </dgm:t>
    </dgm:pt>
    <dgm:pt modelId="{2647CA83-829E-4B16-B006-73F78F3D36AE}" type="sibTrans" cxnId="{0562E8D6-2F6C-4ED5-BEA6-A972CA30DFD5}">
      <dgm:prSet/>
      <dgm:spPr/>
      <dgm:t>
        <a:bodyPr/>
        <a:lstStyle/>
        <a:p>
          <a:endParaRPr lang="en-IN" b="1"/>
        </a:p>
      </dgm:t>
    </dgm:pt>
    <dgm:pt modelId="{9008F450-B734-4888-B655-F5932051AAFB}">
      <dgm:prSet/>
      <dgm:spPr/>
      <dgm:t>
        <a:bodyPr/>
        <a:lstStyle/>
        <a:p>
          <a:r>
            <a:rPr lang="en-IN" b="1"/>
            <a:t>Analyze, monitor, make business decision</a:t>
          </a:r>
        </a:p>
      </dgm:t>
    </dgm:pt>
    <dgm:pt modelId="{87978E5D-D9BA-48FC-9A8D-2CD3F390DCF6}" type="parTrans" cxnId="{5D319828-016F-4147-A47D-7440765D18FF}">
      <dgm:prSet/>
      <dgm:spPr/>
      <dgm:t>
        <a:bodyPr/>
        <a:lstStyle/>
        <a:p>
          <a:endParaRPr lang="en-IN" b="1"/>
        </a:p>
      </dgm:t>
    </dgm:pt>
    <dgm:pt modelId="{BFEE1D9B-6792-4293-9D20-A45BFAA3B854}" type="sibTrans" cxnId="{5D319828-016F-4147-A47D-7440765D18FF}">
      <dgm:prSet/>
      <dgm:spPr/>
      <dgm:t>
        <a:bodyPr/>
        <a:lstStyle/>
        <a:p>
          <a:endParaRPr lang="en-IN" b="1"/>
        </a:p>
      </dgm:t>
    </dgm:pt>
    <dgm:pt modelId="{EB3CF320-600D-4F68-A7C0-F749A93903DF}" type="pres">
      <dgm:prSet presAssocID="{C9ED8DE9-27D2-42B2-B7AF-5403A2736A05}" presName="Name0" presStyleCnt="0">
        <dgm:presLayoutVars>
          <dgm:dir/>
          <dgm:animLvl val="lvl"/>
          <dgm:resizeHandles val="exact"/>
        </dgm:presLayoutVars>
      </dgm:prSet>
      <dgm:spPr/>
    </dgm:pt>
    <dgm:pt modelId="{40AD833E-E0BD-4E6F-A458-83F11AF20650}" type="pres">
      <dgm:prSet presAssocID="{9008F450-B734-4888-B655-F5932051AAFB}" presName="boxAndChildren" presStyleCnt="0"/>
      <dgm:spPr/>
    </dgm:pt>
    <dgm:pt modelId="{78E231A7-9F85-482F-B8C5-33AD0EE9B0D1}" type="pres">
      <dgm:prSet presAssocID="{9008F450-B734-4888-B655-F5932051AAFB}" presName="parentTextBox" presStyleLbl="node1" presStyleIdx="0" presStyleCnt="5"/>
      <dgm:spPr/>
    </dgm:pt>
    <dgm:pt modelId="{14F09C55-3C3B-40D3-96F2-7014F65DFB94}" type="pres">
      <dgm:prSet presAssocID="{2647CA83-829E-4B16-B006-73F78F3D36AE}" presName="sp" presStyleCnt="0"/>
      <dgm:spPr/>
    </dgm:pt>
    <dgm:pt modelId="{D2F9449B-A733-4E1E-B982-44A89C80AB26}" type="pres">
      <dgm:prSet presAssocID="{1F081381-09AB-45FF-B0D1-12509EE58A65}" presName="arrowAndChildren" presStyleCnt="0"/>
      <dgm:spPr/>
    </dgm:pt>
    <dgm:pt modelId="{FF377AFE-294A-4E57-AD73-4E62F85F3981}" type="pres">
      <dgm:prSet presAssocID="{1F081381-09AB-45FF-B0D1-12509EE58A65}" presName="parentTextArrow" presStyleLbl="node1" presStyleIdx="1" presStyleCnt="5"/>
      <dgm:spPr/>
    </dgm:pt>
    <dgm:pt modelId="{AAD29356-7D0E-4626-830B-A2A5C5D2377A}" type="pres">
      <dgm:prSet presAssocID="{D0D53E82-1ADC-433E-AB2F-5315FAA13C5A}" presName="sp" presStyleCnt="0"/>
      <dgm:spPr/>
    </dgm:pt>
    <dgm:pt modelId="{40CB2CCD-234B-488F-B518-C871EFCC49B3}" type="pres">
      <dgm:prSet presAssocID="{EC0178B2-677E-44BC-8265-19DCF0720DC8}" presName="arrowAndChildren" presStyleCnt="0"/>
      <dgm:spPr/>
    </dgm:pt>
    <dgm:pt modelId="{9E5D3756-9447-4E2E-9EAD-802A8B1038D0}" type="pres">
      <dgm:prSet presAssocID="{EC0178B2-677E-44BC-8265-19DCF0720DC8}" presName="parentTextArrow" presStyleLbl="node1" presStyleIdx="2" presStyleCnt="5"/>
      <dgm:spPr/>
    </dgm:pt>
    <dgm:pt modelId="{5E45E376-AB2A-448B-9804-BA99B53550DC}" type="pres">
      <dgm:prSet presAssocID="{B9DF612D-BBF3-4C30-A8B8-926209A48E84}" presName="sp" presStyleCnt="0"/>
      <dgm:spPr/>
    </dgm:pt>
    <dgm:pt modelId="{1E6F7CF6-4984-438C-946E-C0ED5F395EAA}" type="pres">
      <dgm:prSet presAssocID="{D80D48D8-3578-42D6-B9B5-235886F263DC}" presName="arrowAndChildren" presStyleCnt="0"/>
      <dgm:spPr/>
    </dgm:pt>
    <dgm:pt modelId="{35B8DD66-35D9-465A-B0D3-0BCFBE6AB1B8}" type="pres">
      <dgm:prSet presAssocID="{D80D48D8-3578-42D6-B9B5-235886F263DC}" presName="parentTextArrow" presStyleLbl="node1" presStyleIdx="3" presStyleCnt="5"/>
      <dgm:spPr/>
    </dgm:pt>
    <dgm:pt modelId="{96D46676-A5B5-49B4-8ED7-BEAC1210BD8F}" type="pres">
      <dgm:prSet presAssocID="{79653253-2B42-46B7-8F1F-8D31831C9144}" presName="sp" presStyleCnt="0"/>
      <dgm:spPr/>
    </dgm:pt>
    <dgm:pt modelId="{D92F4F7A-BA2F-4029-9618-FB110E14CF22}" type="pres">
      <dgm:prSet presAssocID="{2AA8809F-E470-4782-8CE4-1E0DA8CB4882}" presName="arrowAndChildren" presStyleCnt="0"/>
      <dgm:spPr/>
    </dgm:pt>
    <dgm:pt modelId="{60E49A3B-B9F0-4FBE-9A99-3BCDE3B51077}" type="pres">
      <dgm:prSet presAssocID="{2AA8809F-E470-4782-8CE4-1E0DA8CB4882}" presName="parentTextArrow" presStyleLbl="node1" presStyleIdx="4" presStyleCnt="5" custLinFactNeighborX="136" custLinFactNeighborY="10030"/>
      <dgm:spPr/>
    </dgm:pt>
  </dgm:ptLst>
  <dgm:cxnLst>
    <dgm:cxn modelId="{5D319828-016F-4147-A47D-7440765D18FF}" srcId="{C9ED8DE9-27D2-42B2-B7AF-5403A2736A05}" destId="{9008F450-B734-4888-B655-F5932051AAFB}" srcOrd="4" destOrd="0" parTransId="{87978E5D-D9BA-48FC-9A8D-2CD3F390DCF6}" sibTransId="{BFEE1D9B-6792-4293-9D20-A45BFAA3B854}"/>
    <dgm:cxn modelId="{8367CC36-1B63-4CDF-8657-9297444525DD}" type="presOf" srcId="{2AA8809F-E470-4782-8CE4-1E0DA8CB4882}" destId="{60E49A3B-B9F0-4FBE-9A99-3BCDE3B51077}" srcOrd="0" destOrd="0" presId="urn:microsoft.com/office/officeart/2005/8/layout/process4"/>
    <dgm:cxn modelId="{39407165-F336-4CDB-BC5A-BD98B627FD43}" srcId="{C9ED8DE9-27D2-42B2-B7AF-5403A2736A05}" destId="{EC0178B2-677E-44BC-8265-19DCF0720DC8}" srcOrd="2" destOrd="0" parTransId="{2B207DBB-78FB-412A-A0E9-6DE3F7A49F56}" sibTransId="{D0D53E82-1ADC-433E-AB2F-5315FAA13C5A}"/>
    <dgm:cxn modelId="{255D6969-9CC6-41F3-B531-116DF28C47D3}" type="presOf" srcId="{1F081381-09AB-45FF-B0D1-12509EE58A65}" destId="{FF377AFE-294A-4E57-AD73-4E62F85F3981}" srcOrd="0" destOrd="0" presId="urn:microsoft.com/office/officeart/2005/8/layout/process4"/>
    <dgm:cxn modelId="{CF31AF89-90EF-42BE-A4AA-C8396879638A}" type="presOf" srcId="{EC0178B2-677E-44BC-8265-19DCF0720DC8}" destId="{9E5D3756-9447-4E2E-9EAD-802A8B1038D0}" srcOrd="0" destOrd="0" presId="urn:microsoft.com/office/officeart/2005/8/layout/process4"/>
    <dgm:cxn modelId="{777DCE8A-2613-4DF2-A1BD-C4A35C7999E1}" type="presOf" srcId="{C9ED8DE9-27D2-42B2-B7AF-5403A2736A05}" destId="{EB3CF320-600D-4F68-A7C0-F749A93903DF}" srcOrd="0" destOrd="0" presId="urn:microsoft.com/office/officeart/2005/8/layout/process4"/>
    <dgm:cxn modelId="{52B065BA-8CC6-4BFC-A2E2-557ACAF0BA9C}" type="presOf" srcId="{9008F450-B734-4888-B655-F5932051AAFB}" destId="{78E231A7-9F85-482F-B8C5-33AD0EE9B0D1}" srcOrd="0" destOrd="0" presId="urn:microsoft.com/office/officeart/2005/8/layout/process4"/>
    <dgm:cxn modelId="{3CCCFFC0-D9A4-4765-BC92-228863542C0E}" srcId="{C9ED8DE9-27D2-42B2-B7AF-5403A2736A05}" destId="{D80D48D8-3578-42D6-B9B5-235886F263DC}" srcOrd="1" destOrd="0" parTransId="{96B9395E-C809-4AD2-B6BB-26AE02474132}" sibTransId="{B9DF612D-BBF3-4C30-A8B8-926209A48E84}"/>
    <dgm:cxn modelId="{0562E8D6-2F6C-4ED5-BEA6-A972CA30DFD5}" srcId="{C9ED8DE9-27D2-42B2-B7AF-5403A2736A05}" destId="{1F081381-09AB-45FF-B0D1-12509EE58A65}" srcOrd="3" destOrd="0" parTransId="{DBB1B669-A765-4431-B20F-84CE06CB03A8}" sibTransId="{2647CA83-829E-4B16-B006-73F78F3D36AE}"/>
    <dgm:cxn modelId="{1B98F0DD-B21A-4C81-923E-CB07C6A127DB}" srcId="{C9ED8DE9-27D2-42B2-B7AF-5403A2736A05}" destId="{2AA8809F-E470-4782-8CE4-1E0DA8CB4882}" srcOrd="0" destOrd="0" parTransId="{1865C245-DF91-472F-AFB9-0A9E70ACA1EF}" sibTransId="{79653253-2B42-46B7-8F1F-8D31831C9144}"/>
    <dgm:cxn modelId="{EC4991EC-C1C9-4F78-8139-23FF01FECD84}" type="presOf" srcId="{D80D48D8-3578-42D6-B9B5-235886F263DC}" destId="{35B8DD66-35D9-465A-B0D3-0BCFBE6AB1B8}" srcOrd="0" destOrd="0" presId="urn:microsoft.com/office/officeart/2005/8/layout/process4"/>
    <dgm:cxn modelId="{744B1298-845A-4EA8-9EFD-A899A4E057AB}" type="presParOf" srcId="{EB3CF320-600D-4F68-A7C0-F749A93903DF}" destId="{40AD833E-E0BD-4E6F-A458-83F11AF20650}" srcOrd="0" destOrd="0" presId="urn:microsoft.com/office/officeart/2005/8/layout/process4"/>
    <dgm:cxn modelId="{8B8678D3-E143-4B50-859B-CDE31D063A0C}" type="presParOf" srcId="{40AD833E-E0BD-4E6F-A458-83F11AF20650}" destId="{78E231A7-9F85-482F-B8C5-33AD0EE9B0D1}" srcOrd="0" destOrd="0" presId="urn:microsoft.com/office/officeart/2005/8/layout/process4"/>
    <dgm:cxn modelId="{2656CEDA-8AE6-4065-A0EB-7CB1F27907D0}" type="presParOf" srcId="{EB3CF320-600D-4F68-A7C0-F749A93903DF}" destId="{14F09C55-3C3B-40D3-96F2-7014F65DFB94}" srcOrd="1" destOrd="0" presId="urn:microsoft.com/office/officeart/2005/8/layout/process4"/>
    <dgm:cxn modelId="{6B0B5FF6-3C38-4FC7-A566-97E7B0F7C265}" type="presParOf" srcId="{EB3CF320-600D-4F68-A7C0-F749A93903DF}" destId="{D2F9449B-A733-4E1E-B982-44A89C80AB26}" srcOrd="2" destOrd="0" presId="urn:microsoft.com/office/officeart/2005/8/layout/process4"/>
    <dgm:cxn modelId="{444CA0C1-A83F-4056-9F8F-2CA44E9C07D1}" type="presParOf" srcId="{D2F9449B-A733-4E1E-B982-44A89C80AB26}" destId="{FF377AFE-294A-4E57-AD73-4E62F85F3981}" srcOrd="0" destOrd="0" presId="urn:microsoft.com/office/officeart/2005/8/layout/process4"/>
    <dgm:cxn modelId="{A3D5DD43-A725-4E7E-8724-BF1ADBE09F03}" type="presParOf" srcId="{EB3CF320-600D-4F68-A7C0-F749A93903DF}" destId="{AAD29356-7D0E-4626-830B-A2A5C5D2377A}" srcOrd="3" destOrd="0" presId="urn:microsoft.com/office/officeart/2005/8/layout/process4"/>
    <dgm:cxn modelId="{C41FFBC0-4A68-4107-8BD9-91C635B2C5E3}" type="presParOf" srcId="{EB3CF320-600D-4F68-A7C0-F749A93903DF}" destId="{40CB2CCD-234B-488F-B518-C871EFCC49B3}" srcOrd="4" destOrd="0" presId="urn:microsoft.com/office/officeart/2005/8/layout/process4"/>
    <dgm:cxn modelId="{09F5E687-5369-48BB-ABF8-F7798ACC46A0}" type="presParOf" srcId="{40CB2CCD-234B-488F-B518-C871EFCC49B3}" destId="{9E5D3756-9447-4E2E-9EAD-802A8B1038D0}" srcOrd="0" destOrd="0" presId="urn:microsoft.com/office/officeart/2005/8/layout/process4"/>
    <dgm:cxn modelId="{05A32F7E-439F-416B-9E6C-9C59A675C5CC}" type="presParOf" srcId="{EB3CF320-600D-4F68-A7C0-F749A93903DF}" destId="{5E45E376-AB2A-448B-9804-BA99B53550DC}" srcOrd="5" destOrd="0" presId="urn:microsoft.com/office/officeart/2005/8/layout/process4"/>
    <dgm:cxn modelId="{5D5480A9-E053-4ED0-B57B-6C9C491BE92B}" type="presParOf" srcId="{EB3CF320-600D-4F68-A7C0-F749A93903DF}" destId="{1E6F7CF6-4984-438C-946E-C0ED5F395EAA}" srcOrd="6" destOrd="0" presId="urn:microsoft.com/office/officeart/2005/8/layout/process4"/>
    <dgm:cxn modelId="{769825BC-9948-44E7-9277-066438E0500B}" type="presParOf" srcId="{1E6F7CF6-4984-438C-946E-C0ED5F395EAA}" destId="{35B8DD66-35D9-465A-B0D3-0BCFBE6AB1B8}" srcOrd="0" destOrd="0" presId="urn:microsoft.com/office/officeart/2005/8/layout/process4"/>
    <dgm:cxn modelId="{9A691E2B-99C6-4FFB-98E4-15F7E4ED2D68}" type="presParOf" srcId="{EB3CF320-600D-4F68-A7C0-F749A93903DF}" destId="{96D46676-A5B5-49B4-8ED7-BEAC1210BD8F}" srcOrd="7" destOrd="0" presId="urn:microsoft.com/office/officeart/2005/8/layout/process4"/>
    <dgm:cxn modelId="{18CB96E8-C278-4E2D-8212-6242EA261DF1}" type="presParOf" srcId="{EB3CF320-600D-4F68-A7C0-F749A93903DF}" destId="{D92F4F7A-BA2F-4029-9618-FB110E14CF22}" srcOrd="8" destOrd="0" presId="urn:microsoft.com/office/officeart/2005/8/layout/process4"/>
    <dgm:cxn modelId="{936BE388-F341-455A-8533-BBA6ABF9F143}" type="presParOf" srcId="{D92F4F7A-BA2F-4029-9618-FB110E14CF22}" destId="{60E49A3B-B9F0-4FBE-9A99-3BCDE3B51077}"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714434C-2D1C-4617-AB3A-637781745649}" type="doc">
      <dgm:prSet loTypeId="urn:microsoft.com/office/officeart/2018/2/layout/IconCircleList" loCatId="icon" qsTypeId="urn:microsoft.com/office/officeart/2005/8/quickstyle/simple4" qsCatId="simple" csTypeId="urn:microsoft.com/office/officeart/2018/5/colors/Iconchunking_neutralicon_colorful1" csCatId="colorful" phldr="1"/>
      <dgm:spPr/>
      <dgm:t>
        <a:bodyPr/>
        <a:lstStyle/>
        <a:p>
          <a:endParaRPr lang="en-US"/>
        </a:p>
      </dgm:t>
    </dgm:pt>
    <dgm:pt modelId="{B4971D3D-EC0D-4ADA-B6E4-D205F7728A63}">
      <dgm:prSet/>
      <dgm:spPr/>
      <dgm:t>
        <a:bodyPr/>
        <a:lstStyle/>
        <a:p>
          <a:r>
            <a:rPr lang="en-IN" dirty="0"/>
            <a:t>Build rich, live dashboards that turn BI into business insights</a:t>
          </a:r>
          <a:endParaRPr lang="en-US" dirty="0"/>
        </a:p>
      </dgm:t>
    </dgm:pt>
    <dgm:pt modelId="{50E1E9F3-B5CC-4E3F-BB75-0BA8D5C3D700}" type="parTrans" cxnId="{CD4A494B-B2A8-4E7A-AC3D-28AEB395B9A9}">
      <dgm:prSet/>
      <dgm:spPr/>
      <dgm:t>
        <a:bodyPr/>
        <a:lstStyle/>
        <a:p>
          <a:endParaRPr lang="en-US"/>
        </a:p>
      </dgm:t>
    </dgm:pt>
    <dgm:pt modelId="{785E51F8-E641-4BEB-8C95-E2E052D4D9CC}" type="sibTrans" cxnId="{CD4A494B-B2A8-4E7A-AC3D-28AEB395B9A9}">
      <dgm:prSet/>
      <dgm:spPr/>
      <dgm:t>
        <a:bodyPr/>
        <a:lstStyle/>
        <a:p>
          <a:endParaRPr lang="en-US"/>
        </a:p>
      </dgm:t>
    </dgm:pt>
    <dgm:pt modelId="{01672541-D556-423B-9A93-DB6A76176105}">
      <dgm:prSet/>
      <dgm:spPr/>
      <dgm:t>
        <a:bodyPr/>
        <a:lstStyle/>
        <a:p>
          <a:r>
            <a:rPr lang="en-IN"/>
            <a:t>Real-time with support for streaming data and alerts</a:t>
          </a:r>
          <a:endParaRPr lang="en-US"/>
        </a:p>
      </dgm:t>
    </dgm:pt>
    <dgm:pt modelId="{56AA705F-BC47-4159-AADC-28C13D7A5E26}" type="parTrans" cxnId="{F137E853-8123-4BE8-A44F-31BCF08BEB7A}">
      <dgm:prSet/>
      <dgm:spPr/>
      <dgm:t>
        <a:bodyPr/>
        <a:lstStyle/>
        <a:p>
          <a:endParaRPr lang="en-US"/>
        </a:p>
      </dgm:t>
    </dgm:pt>
    <dgm:pt modelId="{710C5615-30C1-4AD0-AA7D-FE417646A614}" type="sibTrans" cxnId="{F137E853-8123-4BE8-A44F-31BCF08BEB7A}">
      <dgm:prSet/>
      <dgm:spPr/>
      <dgm:t>
        <a:bodyPr/>
        <a:lstStyle/>
        <a:p>
          <a:endParaRPr lang="en-US"/>
        </a:p>
      </dgm:t>
    </dgm:pt>
    <dgm:pt modelId="{1A8E65DA-68BD-44A6-B7CD-D88E7AC3E1F3}">
      <dgm:prSet/>
      <dgm:spPr/>
      <dgm:t>
        <a:bodyPr/>
        <a:lstStyle/>
        <a:p>
          <a:r>
            <a:rPr lang="en-IN"/>
            <a:t>Discover new insights with drill through capabilities</a:t>
          </a:r>
          <a:endParaRPr lang="en-US"/>
        </a:p>
      </dgm:t>
    </dgm:pt>
    <dgm:pt modelId="{2705ABD2-726E-47D4-8332-E5C029A35711}" type="parTrans" cxnId="{DE620AAF-3EAA-4FEB-9457-D8CF7F37E92B}">
      <dgm:prSet/>
      <dgm:spPr/>
      <dgm:t>
        <a:bodyPr/>
        <a:lstStyle/>
        <a:p>
          <a:endParaRPr lang="en-US"/>
        </a:p>
      </dgm:t>
    </dgm:pt>
    <dgm:pt modelId="{3BFA4746-D03F-4D04-A1F1-06692C5C8046}" type="sibTrans" cxnId="{DE620AAF-3EAA-4FEB-9457-D8CF7F37E92B}">
      <dgm:prSet/>
      <dgm:spPr/>
      <dgm:t>
        <a:bodyPr/>
        <a:lstStyle/>
        <a:p>
          <a:endParaRPr lang="en-US"/>
        </a:p>
      </dgm:t>
    </dgm:pt>
    <dgm:pt modelId="{F01E4183-D1DF-4A4F-9D66-3196F7D8D34C}">
      <dgm:prSet/>
      <dgm:spPr/>
      <dgm:t>
        <a:bodyPr/>
        <a:lstStyle/>
        <a:p>
          <a:r>
            <a:rPr lang="en-IN"/>
            <a:t>Stay connected from any device</a:t>
          </a:r>
          <a:endParaRPr lang="en-US"/>
        </a:p>
      </dgm:t>
    </dgm:pt>
    <dgm:pt modelId="{4DD8DCF7-96F9-4A5D-95AE-D77E7F867A5B}" type="parTrans" cxnId="{B68C7DAF-EE24-4E90-9BBB-93A7EFF1260F}">
      <dgm:prSet/>
      <dgm:spPr/>
      <dgm:t>
        <a:bodyPr/>
        <a:lstStyle/>
        <a:p>
          <a:endParaRPr lang="en-US"/>
        </a:p>
      </dgm:t>
    </dgm:pt>
    <dgm:pt modelId="{1A8B1CBB-20C4-42D9-8B85-3253FC77F2E0}" type="sibTrans" cxnId="{B68C7DAF-EE24-4E90-9BBB-93A7EFF1260F}">
      <dgm:prSet/>
      <dgm:spPr/>
      <dgm:t>
        <a:bodyPr/>
        <a:lstStyle/>
        <a:p>
          <a:endParaRPr lang="en-US"/>
        </a:p>
      </dgm:t>
    </dgm:pt>
    <dgm:pt modelId="{708BF69B-9EED-4C84-8609-DE9E927CD3D5}" type="pres">
      <dgm:prSet presAssocID="{5714434C-2D1C-4617-AB3A-637781745649}" presName="root" presStyleCnt="0">
        <dgm:presLayoutVars>
          <dgm:dir/>
          <dgm:resizeHandles val="exact"/>
        </dgm:presLayoutVars>
      </dgm:prSet>
      <dgm:spPr/>
    </dgm:pt>
    <dgm:pt modelId="{D0D15A39-4103-4BC9-BE4F-29BAE22469AE}" type="pres">
      <dgm:prSet presAssocID="{5714434C-2D1C-4617-AB3A-637781745649}" presName="container" presStyleCnt="0">
        <dgm:presLayoutVars>
          <dgm:dir/>
          <dgm:resizeHandles val="exact"/>
        </dgm:presLayoutVars>
      </dgm:prSet>
      <dgm:spPr/>
    </dgm:pt>
    <dgm:pt modelId="{CA44C18B-3910-4E26-AAF1-35E2385D41DD}" type="pres">
      <dgm:prSet presAssocID="{B4971D3D-EC0D-4ADA-B6E4-D205F7728A63}" presName="compNode" presStyleCnt="0"/>
      <dgm:spPr/>
    </dgm:pt>
    <dgm:pt modelId="{68AA4984-09C6-4F4E-B0F9-5B72EDE424D7}" type="pres">
      <dgm:prSet presAssocID="{B4971D3D-EC0D-4ADA-B6E4-D205F7728A63}" presName="iconBgRect" presStyleLbl="bgShp" presStyleIdx="0" presStyleCnt="4"/>
      <dgm:spPr/>
    </dgm:pt>
    <dgm:pt modelId="{9C85EF35-2750-4E59-AB31-1B2A3045515C}" type="pres">
      <dgm:prSet presAssocID="{B4971D3D-EC0D-4ADA-B6E4-D205F7728A63}"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ears"/>
        </a:ext>
      </dgm:extLst>
    </dgm:pt>
    <dgm:pt modelId="{90740E0C-25BB-4BFD-8ADD-2156FFA0A495}" type="pres">
      <dgm:prSet presAssocID="{B4971D3D-EC0D-4ADA-B6E4-D205F7728A63}" presName="spaceRect" presStyleCnt="0"/>
      <dgm:spPr/>
    </dgm:pt>
    <dgm:pt modelId="{29265025-08AC-4F23-8F83-C1080BA1EEE7}" type="pres">
      <dgm:prSet presAssocID="{B4971D3D-EC0D-4ADA-B6E4-D205F7728A63}" presName="textRect" presStyleLbl="revTx" presStyleIdx="0" presStyleCnt="4">
        <dgm:presLayoutVars>
          <dgm:chMax val="1"/>
          <dgm:chPref val="1"/>
        </dgm:presLayoutVars>
      </dgm:prSet>
      <dgm:spPr/>
    </dgm:pt>
    <dgm:pt modelId="{A72D1A58-8B99-4E70-95D3-7A4DAEEEF801}" type="pres">
      <dgm:prSet presAssocID="{785E51F8-E641-4BEB-8C95-E2E052D4D9CC}" presName="sibTrans" presStyleLbl="sibTrans2D1" presStyleIdx="0" presStyleCnt="0"/>
      <dgm:spPr/>
    </dgm:pt>
    <dgm:pt modelId="{85D68F2B-82AA-44CF-B355-74CED8376FEA}" type="pres">
      <dgm:prSet presAssocID="{01672541-D556-423B-9A93-DB6A76176105}" presName="compNode" presStyleCnt="0"/>
      <dgm:spPr/>
    </dgm:pt>
    <dgm:pt modelId="{91E7E4B9-434E-45A9-89A8-48FB5278149D}" type="pres">
      <dgm:prSet presAssocID="{01672541-D556-423B-9A93-DB6A76176105}" presName="iconBgRect" presStyleLbl="bgShp" presStyleIdx="1" presStyleCnt="4"/>
      <dgm:spPr/>
    </dgm:pt>
    <dgm:pt modelId="{69F79BE4-3365-4345-A755-F00E7949953A}" type="pres">
      <dgm:prSet presAssocID="{01672541-D556-423B-9A93-DB6A76176105}"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mart Phone"/>
        </a:ext>
      </dgm:extLst>
    </dgm:pt>
    <dgm:pt modelId="{D93435B8-D8E6-4D89-A2C9-7D4E6894EB7F}" type="pres">
      <dgm:prSet presAssocID="{01672541-D556-423B-9A93-DB6A76176105}" presName="spaceRect" presStyleCnt="0"/>
      <dgm:spPr/>
    </dgm:pt>
    <dgm:pt modelId="{CA3B039B-9631-4C44-8AB6-7E349BE022B5}" type="pres">
      <dgm:prSet presAssocID="{01672541-D556-423B-9A93-DB6A76176105}" presName="textRect" presStyleLbl="revTx" presStyleIdx="1" presStyleCnt="4">
        <dgm:presLayoutVars>
          <dgm:chMax val="1"/>
          <dgm:chPref val="1"/>
        </dgm:presLayoutVars>
      </dgm:prSet>
      <dgm:spPr/>
    </dgm:pt>
    <dgm:pt modelId="{2A9B2FD7-34F0-4B35-A6E5-52F7D5B251DC}" type="pres">
      <dgm:prSet presAssocID="{710C5615-30C1-4AD0-AA7D-FE417646A614}" presName="sibTrans" presStyleLbl="sibTrans2D1" presStyleIdx="0" presStyleCnt="0"/>
      <dgm:spPr/>
    </dgm:pt>
    <dgm:pt modelId="{00A4954E-E88B-4FE7-A823-92051C28B834}" type="pres">
      <dgm:prSet presAssocID="{1A8E65DA-68BD-44A6-B7CD-D88E7AC3E1F3}" presName="compNode" presStyleCnt="0"/>
      <dgm:spPr/>
    </dgm:pt>
    <dgm:pt modelId="{B204CC80-3A49-42C7-9C18-5C646DE16AF8}" type="pres">
      <dgm:prSet presAssocID="{1A8E65DA-68BD-44A6-B7CD-D88E7AC3E1F3}" presName="iconBgRect" presStyleLbl="bgShp" presStyleIdx="2" presStyleCnt="4"/>
      <dgm:spPr/>
    </dgm:pt>
    <dgm:pt modelId="{95C17B06-826F-43EF-8421-DCFA9C663232}" type="pres">
      <dgm:prSet presAssocID="{1A8E65DA-68BD-44A6-B7CD-D88E7AC3E1F3}"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agnifying glass"/>
        </a:ext>
      </dgm:extLst>
    </dgm:pt>
    <dgm:pt modelId="{2E6FBCD7-3B89-40D6-AD15-19A649FA3067}" type="pres">
      <dgm:prSet presAssocID="{1A8E65DA-68BD-44A6-B7CD-D88E7AC3E1F3}" presName="spaceRect" presStyleCnt="0"/>
      <dgm:spPr/>
    </dgm:pt>
    <dgm:pt modelId="{7CD0E034-7424-45D7-8F6F-EC92154FA009}" type="pres">
      <dgm:prSet presAssocID="{1A8E65DA-68BD-44A6-B7CD-D88E7AC3E1F3}" presName="textRect" presStyleLbl="revTx" presStyleIdx="2" presStyleCnt="4">
        <dgm:presLayoutVars>
          <dgm:chMax val="1"/>
          <dgm:chPref val="1"/>
        </dgm:presLayoutVars>
      </dgm:prSet>
      <dgm:spPr/>
    </dgm:pt>
    <dgm:pt modelId="{A738E8A8-7449-4EAD-A396-2887C873CC8D}" type="pres">
      <dgm:prSet presAssocID="{3BFA4746-D03F-4D04-A1F1-06692C5C8046}" presName="sibTrans" presStyleLbl="sibTrans2D1" presStyleIdx="0" presStyleCnt="0"/>
      <dgm:spPr/>
    </dgm:pt>
    <dgm:pt modelId="{FFE8E719-B784-46BC-BE9F-761009DF56C6}" type="pres">
      <dgm:prSet presAssocID="{F01E4183-D1DF-4A4F-9D66-3196F7D8D34C}" presName="compNode" presStyleCnt="0"/>
      <dgm:spPr/>
    </dgm:pt>
    <dgm:pt modelId="{D6F823EF-29C6-41BD-873C-CE20E986C419}" type="pres">
      <dgm:prSet presAssocID="{F01E4183-D1DF-4A4F-9D66-3196F7D8D34C}" presName="iconBgRect" presStyleLbl="bgShp" presStyleIdx="3" presStyleCnt="4"/>
      <dgm:spPr/>
    </dgm:pt>
    <dgm:pt modelId="{3AF0996B-6013-46F1-BB5F-8D3623945678}" type="pres">
      <dgm:prSet presAssocID="{F01E4183-D1DF-4A4F-9D66-3196F7D8D34C}"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Laptop"/>
        </a:ext>
      </dgm:extLst>
    </dgm:pt>
    <dgm:pt modelId="{8A909253-D4DB-49D9-A7B2-14CACCDFF03C}" type="pres">
      <dgm:prSet presAssocID="{F01E4183-D1DF-4A4F-9D66-3196F7D8D34C}" presName="spaceRect" presStyleCnt="0"/>
      <dgm:spPr/>
    </dgm:pt>
    <dgm:pt modelId="{8D97F878-963D-4CC0-B9AB-2BCC1007AB5A}" type="pres">
      <dgm:prSet presAssocID="{F01E4183-D1DF-4A4F-9D66-3196F7D8D34C}" presName="textRect" presStyleLbl="revTx" presStyleIdx="3" presStyleCnt="4">
        <dgm:presLayoutVars>
          <dgm:chMax val="1"/>
          <dgm:chPref val="1"/>
        </dgm:presLayoutVars>
      </dgm:prSet>
      <dgm:spPr/>
    </dgm:pt>
  </dgm:ptLst>
  <dgm:cxnLst>
    <dgm:cxn modelId="{4EA59D12-C509-47DE-8C49-1E61476CE8ED}" type="presOf" srcId="{01672541-D556-423B-9A93-DB6A76176105}" destId="{CA3B039B-9631-4C44-8AB6-7E349BE022B5}" srcOrd="0" destOrd="0" presId="urn:microsoft.com/office/officeart/2018/2/layout/IconCircleList"/>
    <dgm:cxn modelId="{25923520-E60C-4B3C-948E-7BA119B1790C}" type="presOf" srcId="{710C5615-30C1-4AD0-AA7D-FE417646A614}" destId="{2A9B2FD7-34F0-4B35-A6E5-52F7D5B251DC}" srcOrd="0" destOrd="0" presId="urn:microsoft.com/office/officeart/2018/2/layout/IconCircleList"/>
    <dgm:cxn modelId="{5DE0AB63-7467-41AF-80F5-1052233E622B}" type="presOf" srcId="{3BFA4746-D03F-4D04-A1F1-06692C5C8046}" destId="{A738E8A8-7449-4EAD-A396-2887C873CC8D}" srcOrd="0" destOrd="0" presId="urn:microsoft.com/office/officeart/2018/2/layout/IconCircleList"/>
    <dgm:cxn modelId="{CD4A494B-B2A8-4E7A-AC3D-28AEB395B9A9}" srcId="{5714434C-2D1C-4617-AB3A-637781745649}" destId="{B4971D3D-EC0D-4ADA-B6E4-D205F7728A63}" srcOrd="0" destOrd="0" parTransId="{50E1E9F3-B5CC-4E3F-BB75-0BA8D5C3D700}" sibTransId="{785E51F8-E641-4BEB-8C95-E2E052D4D9CC}"/>
    <dgm:cxn modelId="{F137E853-8123-4BE8-A44F-31BCF08BEB7A}" srcId="{5714434C-2D1C-4617-AB3A-637781745649}" destId="{01672541-D556-423B-9A93-DB6A76176105}" srcOrd="1" destOrd="0" parTransId="{56AA705F-BC47-4159-AADC-28C13D7A5E26}" sibTransId="{710C5615-30C1-4AD0-AA7D-FE417646A614}"/>
    <dgm:cxn modelId="{DE620AAF-3EAA-4FEB-9457-D8CF7F37E92B}" srcId="{5714434C-2D1C-4617-AB3A-637781745649}" destId="{1A8E65DA-68BD-44A6-B7CD-D88E7AC3E1F3}" srcOrd="2" destOrd="0" parTransId="{2705ABD2-726E-47D4-8332-E5C029A35711}" sibTransId="{3BFA4746-D03F-4D04-A1F1-06692C5C8046}"/>
    <dgm:cxn modelId="{B68C7DAF-EE24-4E90-9BBB-93A7EFF1260F}" srcId="{5714434C-2D1C-4617-AB3A-637781745649}" destId="{F01E4183-D1DF-4A4F-9D66-3196F7D8D34C}" srcOrd="3" destOrd="0" parTransId="{4DD8DCF7-96F9-4A5D-95AE-D77E7F867A5B}" sibTransId="{1A8B1CBB-20C4-42D9-8B85-3253FC77F2E0}"/>
    <dgm:cxn modelId="{433BECAF-1F8A-404C-98A1-85B57CB6105E}" type="presOf" srcId="{B4971D3D-EC0D-4ADA-B6E4-D205F7728A63}" destId="{29265025-08AC-4F23-8F83-C1080BA1EEE7}" srcOrd="0" destOrd="0" presId="urn:microsoft.com/office/officeart/2018/2/layout/IconCircleList"/>
    <dgm:cxn modelId="{C55A68B4-4048-453E-9ECE-FC1711696ACF}" type="presOf" srcId="{F01E4183-D1DF-4A4F-9D66-3196F7D8D34C}" destId="{8D97F878-963D-4CC0-B9AB-2BCC1007AB5A}" srcOrd="0" destOrd="0" presId="urn:microsoft.com/office/officeart/2018/2/layout/IconCircleList"/>
    <dgm:cxn modelId="{673114C7-76D9-4D4B-9D73-8DC014A716B4}" type="presOf" srcId="{785E51F8-E641-4BEB-8C95-E2E052D4D9CC}" destId="{A72D1A58-8B99-4E70-95D3-7A4DAEEEF801}" srcOrd="0" destOrd="0" presId="urn:microsoft.com/office/officeart/2018/2/layout/IconCircleList"/>
    <dgm:cxn modelId="{46569BCC-218A-47E4-9C88-B13DC3AD75DF}" type="presOf" srcId="{1A8E65DA-68BD-44A6-B7CD-D88E7AC3E1F3}" destId="{7CD0E034-7424-45D7-8F6F-EC92154FA009}" srcOrd="0" destOrd="0" presId="urn:microsoft.com/office/officeart/2018/2/layout/IconCircleList"/>
    <dgm:cxn modelId="{7D55D7FC-F473-4048-92C2-B40708F8479B}" type="presOf" srcId="{5714434C-2D1C-4617-AB3A-637781745649}" destId="{708BF69B-9EED-4C84-8609-DE9E927CD3D5}" srcOrd="0" destOrd="0" presId="urn:microsoft.com/office/officeart/2018/2/layout/IconCircleList"/>
    <dgm:cxn modelId="{EF06E073-A3C2-401C-91FF-B730F65E53E4}" type="presParOf" srcId="{708BF69B-9EED-4C84-8609-DE9E927CD3D5}" destId="{D0D15A39-4103-4BC9-BE4F-29BAE22469AE}" srcOrd="0" destOrd="0" presId="urn:microsoft.com/office/officeart/2018/2/layout/IconCircleList"/>
    <dgm:cxn modelId="{590B4329-7E52-4E2B-BB5F-5E20E8A9E264}" type="presParOf" srcId="{D0D15A39-4103-4BC9-BE4F-29BAE22469AE}" destId="{CA44C18B-3910-4E26-AAF1-35E2385D41DD}" srcOrd="0" destOrd="0" presId="urn:microsoft.com/office/officeart/2018/2/layout/IconCircleList"/>
    <dgm:cxn modelId="{122541A4-2FC8-4AD1-AE1D-C42D4CB2204A}" type="presParOf" srcId="{CA44C18B-3910-4E26-AAF1-35E2385D41DD}" destId="{68AA4984-09C6-4F4E-B0F9-5B72EDE424D7}" srcOrd="0" destOrd="0" presId="urn:microsoft.com/office/officeart/2018/2/layout/IconCircleList"/>
    <dgm:cxn modelId="{B9379BBD-559D-415D-ADD3-F2F92B1BA34E}" type="presParOf" srcId="{CA44C18B-3910-4E26-AAF1-35E2385D41DD}" destId="{9C85EF35-2750-4E59-AB31-1B2A3045515C}" srcOrd="1" destOrd="0" presId="urn:microsoft.com/office/officeart/2018/2/layout/IconCircleList"/>
    <dgm:cxn modelId="{DBEE2B33-51AF-477D-8579-4F3BA2523BCD}" type="presParOf" srcId="{CA44C18B-3910-4E26-AAF1-35E2385D41DD}" destId="{90740E0C-25BB-4BFD-8ADD-2156FFA0A495}" srcOrd="2" destOrd="0" presId="urn:microsoft.com/office/officeart/2018/2/layout/IconCircleList"/>
    <dgm:cxn modelId="{BBBF44DD-B931-4182-8EE3-2BBB06F0EB8F}" type="presParOf" srcId="{CA44C18B-3910-4E26-AAF1-35E2385D41DD}" destId="{29265025-08AC-4F23-8F83-C1080BA1EEE7}" srcOrd="3" destOrd="0" presId="urn:microsoft.com/office/officeart/2018/2/layout/IconCircleList"/>
    <dgm:cxn modelId="{BCA7691D-1413-426B-A3DC-8027AC5B9F01}" type="presParOf" srcId="{D0D15A39-4103-4BC9-BE4F-29BAE22469AE}" destId="{A72D1A58-8B99-4E70-95D3-7A4DAEEEF801}" srcOrd="1" destOrd="0" presId="urn:microsoft.com/office/officeart/2018/2/layout/IconCircleList"/>
    <dgm:cxn modelId="{6541C0A3-9628-4224-81A1-5B5D7BAB5C19}" type="presParOf" srcId="{D0D15A39-4103-4BC9-BE4F-29BAE22469AE}" destId="{85D68F2B-82AA-44CF-B355-74CED8376FEA}" srcOrd="2" destOrd="0" presId="urn:microsoft.com/office/officeart/2018/2/layout/IconCircleList"/>
    <dgm:cxn modelId="{DC762AD7-02B7-45E7-8E35-F0D11C1C597A}" type="presParOf" srcId="{85D68F2B-82AA-44CF-B355-74CED8376FEA}" destId="{91E7E4B9-434E-45A9-89A8-48FB5278149D}" srcOrd="0" destOrd="0" presId="urn:microsoft.com/office/officeart/2018/2/layout/IconCircleList"/>
    <dgm:cxn modelId="{3078903D-2D58-4E00-953E-99491E35F9E8}" type="presParOf" srcId="{85D68F2B-82AA-44CF-B355-74CED8376FEA}" destId="{69F79BE4-3365-4345-A755-F00E7949953A}" srcOrd="1" destOrd="0" presId="urn:microsoft.com/office/officeart/2018/2/layout/IconCircleList"/>
    <dgm:cxn modelId="{8DB4C460-B485-4201-80E7-E3695485D3E8}" type="presParOf" srcId="{85D68F2B-82AA-44CF-B355-74CED8376FEA}" destId="{D93435B8-D8E6-4D89-A2C9-7D4E6894EB7F}" srcOrd="2" destOrd="0" presId="urn:microsoft.com/office/officeart/2018/2/layout/IconCircleList"/>
    <dgm:cxn modelId="{C163B9D7-60D3-450A-8DFE-A026E357EDF9}" type="presParOf" srcId="{85D68F2B-82AA-44CF-B355-74CED8376FEA}" destId="{CA3B039B-9631-4C44-8AB6-7E349BE022B5}" srcOrd="3" destOrd="0" presId="urn:microsoft.com/office/officeart/2018/2/layout/IconCircleList"/>
    <dgm:cxn modelId="{961D083B-D909-45E3-AF33-14AFB6E6317A}" type="presParOf" srcId="{D0D15A39-4103-4BC9-BE4F-29BAE22469AE}" destId="{2A9B2FD7-34F0-4B35-A6E5-52F7D5B251DC}" srcOrd="3" destOrd="0" presId="urn:microsoft.com/office/officeart/2018/2/layout/IconCircleList"/>
    <dgm:cxn modelId="{494D39E4-59FD-452B-B738-E76AB35F69EF}" type="presParOf" srcId="{D0D15A39-4103-4BC9-BE4F-29BAE22469AE}" destId="{00A4954E-E88B-4FE7-A823-92051C28B834}" srcOrd="4" destOrd="0" presId="urn:microsoft.com/office/officeart/2018/2/layout/IconCircleList"/>
    <dgm:cxn modelId="{54E98232-3857-48EF-BEF8-F926E33DBB22}" type="presParOf" srcId="{00A4954E-E88B-4FE7-A823-92051C28B834}" destId="{B204CC80-3A49-42C7-9C18-5C646DE16AF8}" srcOrd="0" destOrd="0" presId="urn:microsoft.com/office/officeart/2018/2/layout/IconCircleList"/>
    <dgm:cxn modelId="{5010049C-CE64-4690-8339-AF58666EDA63}" type="presParOf" srcId="{00A4954E-E88B-4FE7-A823-92051C28B834}" destId="{95C17B06-826F-43EF-8421-DCFA9C663232}" srcOrd="1" destOrd="0" presId="urn:microsoft.com/office/officeart/2018/2/layout/IconCircleList"/>
    <dgm:cxn modelId="{26AD23D7-A4F4-4D75-8721-0C2535BE694C}" type="presParOf" srcId="{00A4954E-E88B-4FE7-A823-92051C28B834}" destId="{2E6FBCD7-3B89-40D6-AD15-19A649FA3067}" srcOrd="2" destOrd="0" presId="urn:microsoft.com/office/officeart/2018/2/layout/IconCircleList"/>
    <dgm:cxn modelId="{BDC78B1B-8A48-4177-9BF4-79D9BFDAB96B}" type="presParOf" srcId="{00A4954E-E88B-4FE7-A823-92051C28B834}" destId="{7CD0E034-7424-45D7-8F6F-EC92154FA009}" srcOrd="3" destOrd="0" presId="urn:microsoft.com/office/officeart/2018/2/layout/IconCircleList"/>
    <dgm:cxn modelId="{593CD317-CE3A-4590-8036-EEDACB2A8802}" type="presParOf" srcId="{D0D15A39-4103-4BC9-BE4F-29BAE22469AE}" destId="{A738E8A8-7449-4EAD-A396-2887C873CC8D}" srcOrd="5" destOrd="0" presId="urn:microsoft.com/office/officeart/2018/2/layout/IconCircleList"/>
    <dgm:cxn modelId="{1718EE4F-63ED-4D0E-A61D-8FCB3C07D193}" type="presParOf" srcId="{D0D15A39-4103-4BC9-BE4F-29BAE22469AE}" destId="{FFE8E719-B784-46BC-BE9F-761009DF56C6}" srcOrd="6" destOrd="0" presId="urn:microsoft.com/office/officeart/2018/2/layout/IconCircleList"/>
    <dgm:cxn modelId="{EC911EA4-5D5E-49F0-9C3F-768BCD89885D}" type="presParOf" srcId="{FFE8E719-B784-46BC-BE9F-761009DF56C6}" destId="{D6F823EF-29C6-41BD-873C-CE20E986C419}" srcOrd="0" destOrd="0" presId="urn:microsoft.com/office/officeart/2018/2/layout/IconCircleList"/>
    <dgm:cxn modelId="{97841DB9-E7DB-4940-8637-E1A6DAD2E545}" type="presParOf" srcId="{FFE8E719-B784-46BC-BE9F-761009DF56C6}" destId="{3AF0996B-6013-46F1-BB5F-8D3623945678}" srcOrd="1" destOrd="0" presId="urn:microsoft.com/office/officeart/2018/2/layout/IconCircleList"/>
    <dgm:cxn modelId="{F00569A6-2FCA-4518-A3C7-B1C434A84B75}" type="presParOf" srcId="{FFE8E719-B784-46BC-BE9F-761009DF56C6}" destId="{8A909253-D4DB-49D9-A7B2-14CACCDFF03C}" srcOrd="2" destOrd="0" presId="urn:microsoft.com/office/officeart/2018/2/layout/IconCircleList"/>
    <dgm:cxn modelId="{E66AAD42-BDA0-4C55-A718-BD3ED3705386}" type="presParOf" srcId="{FFE8E719-B784-46BC-BE9F-761009DF56C6}" destId="{8D97F878-963D-4CC0-B9AB-2BCC1007AB5A}"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D0F6CA-7338-4C0B-AF7A-B52C429B5166}">
      <dsp:nvSpPr>
        <dsp:cNvPr id="0" name=""/>
        <dsp:cNvSpPr/>
      </dsp:nvSpPr>
      <dsp:spPr>
        <a:xfrm>
          <a:off x="0" y="18955"/>
          <a:ext cx="11786794" cy="98338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IN" sz="4100" kern="1200" dirty="0"/>
            <a:t>Power BI is a cloud-based business analytics software</a:t>
          </a:r>
        </a:p>
      </dsp:txBody>
      <dsp:txXfrm>
        <a:off x="48005" y="66960"/>
        <a:ext cx="11690784" cy="887374"/>
      </dsp:txXfrm>
    </dsp:sp>
    <dsp:sp modelId="{893FC699-3029-4D28-8E3B-CF3689E476CC}">
      <dsp:nvSpPr>
        <dsp:cNvPr id="0" name=""/>
        <dsp:cNvSpPr/>
      </dsp:nvSpPr>
      <dsp:spPr>
        <a:xfrm>
          <a:off x="0" y="1120420"/>
          <a:ext cx="11786794" cy="983384"/>
        </a:xfrm>
        <a:prstGeom prst="roundRect">
          <a:avLst/>
        </a:prstGeom>
        <a:solidFill>
          <a:schemeClr val="accent5">
            <a:hueOff val="230440"/>
            <a:satOff val="-4499"/>
            <a:lumOff val="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IN" sz="4100" kern="1200"/>
            <a:t>Fast and easy access to your data</a:t>
          </a:r>
        </a:p>
      </dsp:txBody>
      <dsp:txXfrm>
        <a:off x="48005" y="1168425"/>
        <a:ext cx="11690784" cy="887374"/>
      </dsp:txXfrm>
    </dsp:sp>
    <dsp:sp modelId="{173E76CE-DE5E-4F24-96D7-91501511D05E}">
      <dsp:nvSpPr>
        <dsp:cNvPr id="0" name=""/>
        <dsp:cNvSpPr/>
      </dsp:nvSpPr>
      <dsp:spPr>
        <a:xfrm>
          <a:off x="0" y="2221885"/>
          <a:ext cx="11786794" cy="983384"/>
        </a:xfrm>
        <a:prstGeom prst="roundRect">
          <a:avLst/>
        </a:prstGeom>
        <a:solidFill>
          <a:schemeClr val="accent5">
            <a:hueOff val="460881"/>
            <a:satOff val="-8998"/>
            <a:lumOff val="19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IN" sz="4100" kern="1200"/>
            <a:t>Insights from any device</a:t>
          </a:r>
        </a:p>
      </dsp:txBody>
      <dsp:txXfrm>
        <a:off x="48005" y="2269890"/>
        <a:ext cx="11690784" cy="887374"/>
      </dsp:txXfrm>
    </dsp:sp>
    <dsp:sp modelId="{DB80F15F-4AEC-45BF-8F55-452A048517FA}">
      <dsp:nvSpPr>
        <dsp:cNvPr id="0" name=""/>
        <dsp:cNvSpPr/>
      </dsp:nvSpPr>
      <dsp:spPr>
        <a:xfrm>
          <a:off x="0" y="3323350"/>
          <a:ext cx="11786794" cy="983384"/>
        </a:xfrm>
        <a:prstGeom prst="roundRect">
          <a:avLst/>
        </a:prstGeom>
        <a:solidFill>
          <a:schemeClr val="accent5">
            <a:hueOff val="691321"/>
            <a:satOff val="-13497"/>
            <a:lumOff val="29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IN" sz="4100" kern="1200"/>
            <a:t>Collaboration across your organization</a:t>
          </a:r>
        </a:p>
      </dsp:txBody>
      <dsp:txXfrm>
        <a:off x="48005" y="3371355"/>
        <a:ext cx="11690784" cy="887374"/>
      </dsp:txXfrm>
    </dsp:sp>
    <dsp:sp modelId="{8B705CD9-149B-4551-935B-EB0A257D28A1}">
      <dsp:nvSpPr>
        <dsp:cNvPr id="0" name=""/>
        <dsp:cNvSpPr/>
      </dsp:nvSpPr>
      <dsp:spPr>
        <a:xfrm>
          <a:off x="0" y="4424815"/>
          <a:ext cx="11786794" cy="983384"/>
        </a:xfrm>
        <a:prstGeom prst="roundRect">
          <a:avLst/>
        </a:prstGeom>
        <a:solidFill>
          <a:schemeClr val="accent5">
            <a:hueOff val="921761"/>
            <a:satOff val="-17996"/>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IN" sz="4100" kern="1200"/>
            <a:t>Anyone to visualize and analyze data</a:t>
          </a:r>
        </a:p>
      </dsp:txBody>
      <dsp:txXfrm>
        <a:off x="48005" y="4472820"/>
        <a:ext cx="11690784" cy="88737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4A9A68-DB8D-4DB1-8D58-C85EE2A45CB4}">
      <dsp:nvSpPr>
        <dsp:cNvPr id="0" name=""/>
        <dsp:cNvSpPr/>
      </dsp:nvSpPr>
      <dsp:spPr>
        <a:xfrm>
          <a:off x="0" y="52620"/>
          <a:ext cx="10833921" cy="1086198"/>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IN" sz="3700" kern="1200" dirty="0"/>
            <a:t>It is Design &amp; Developed by Microsoft. </a:t>
          </a:r>
        </a:p>
      </dsp:txBody>
      <dsp:txXfrm>
        <a:off x="53024" y="105644"/>
        <a:ext cx="10727873" cy="980150"/>
      </dsp:txXfrm>
    </dsp:sp>
    <dsp:sp modelId="{32DE12CE-EE6F-4644-B5C6-EA84C954A806}">
      <dsp:nvSpPr>
        <dsp:cNvPr id="0" name=""/>
        <dsp:cNvSpPr/>
      </dsp:nvSpPr>
      <dsp:spPr>
        <a:xfrm>
          <a:off x="0" y="1251138"/>
          <a:ext cx="10833921" cy="2123265"/>
        </a:xfrm>
        <a:prstGeom prst="roundRect">
          <a:avLst/>
        </a:prstGeom>
        <a:solidFill>
          <a:schemeClr val="accent4">
            <a:hueOff val="-1188603"/>
            <a:satOff val="21780"/>
            <a:lumOff val="274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IN" sz="3700" kern="1200"/>
            <a:t>It provides interactive visualizations with self-service business intelligence capabilities, where end users can create reports and dashboards by themselves.</a:t>
          </a:r>
          <a:endParaRPr lang="en-IN" sz="3700" kern="1200" dirty="0"/>
        </a:p>
      </dsp:txBody>
      <dsp:txXfrm>
        <a:off x="103649" y="1354787"/>
        <a:ext cx="10626623" cy="1915967"/>
      </dsp:txXfrm>
    </dsp:sp>
    <dsp:sp modelId="{BFC25246-61C0-4728-A4CE-C1762B383C10}">
      <dsp:nvSpPr>
        <dsp:cNvPr id="0" name=""/>
        <dsp:cNvSpPr/>
      </dsp:nvSpPr>
      <dsp:spPr>
        <a:xfrm>
          <a:off x="0" y="3486724"/>
          <a:ext cx="10833921" cy="1482812"/>
        </a:xfrm>
        <a:prstGeom prst="roundRect">
          <a:avLst/>
        </a:prstGeom>
        <a:solidFill>
          <a:schemeClr val="accent4">
            <a:hueOff val="-2377205"/>
            <a:satOff val="43560"/>
            <a:lumOff val="549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IN" sz="3700" kern="1200"/>
            <a:t> Power BI was first released to the general public on July 24, 2015</a:t>
          </a:r>
        </a:p>
      </dsp:txBody>
      <dsp:txXfrm>
        <a:off x="72385" y="3559109"/>
        <a:ext cx="10689151" cy="133804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17D1F9-043B-4799-B932-29A0FB840DC8}">
      <dsp:nvSpPr>
        <dsp:cNvPr id="0" name=""/>
        <dsp:cNvSpPr/>
      </dsp:nvSpPr>
      <dsp:spPr>
        <a:xfrm>
          <a:off x="0" y="47171"/>
          <a:ext cx="11733366" cy="1732317"/>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IN" sz="3100" b="1" kern="1200"/>
            <a:t>Power BI Mobile Apps </a:t>
          </a:r>
          <a:endParaRPr lang="en-IN" sz="3100" kern="1200"/>
        </a:p>
        <a:p>
          <a:pPr marL="228600" lvl="1" indent="-228600" algn="l" defTabSz="1066800">
            <a:lnSpc>
              <a:spcPct val="90000"/>
            </a:lnSpc>
            <a:spcBef>
              <a:spcPct val="0"/>
            </a:spcBef>
            <a:spcAft>
              <a:spcPct val="15000"/>
            </a:spcAft>
            <a:buChar char="•"/>
          </a:pPr>
          <a:r>
            <a:rPr lang="en-IN" sz="2400" kern="1200" dirty="0"/>
            <a:t>The Power BI Mobile apps for Android and iOS devices, as well as for Windows phones and tablets.</a:t>
          </a:r>
        </a:p>
      </dsp:txBody>
      <dsp:txXfrm>
        <a:off x="2519904" y="47171"/>
        <a:ext cx="9213461" cy="1732317"/>
      </dsp:txXfrm>
    </dsp:sp>
    <dsp:sp modelId="{A77754B7-5A2B-46F7-8A5A-9D788C39B6BD}">
      <dsp:nvSpPr>
        <dsp:cNvPr id="0" name=""/>
        <dsp:cNvSpPr/>
      </dsp:nvSpPr>
      <dsp:spPr>
        <a:xfrm>
          <a:off x="173231" y="147080"/>
          <a:ext cx="2346673" cy="1385854"/>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57000" b="-57000"/>
          </a:stretch>
        </a:blipFill>
        <a:ln w="12700" cap="flat" cmpd="sng" algn="ctr">
          <a:solidFill>
            <a:schemeClr val="lt1">
              <a:hueOff val="0"/>
              <a:satOff val="0"/>
              <a:lumOff val="0"/>
              <a:alphaOff val="0"/>
            </a:schemeClr>
          </a:solidFill>
          <a:prstDash val="solid"/>
          <a:miter lim="800000"/>
        </a:ln>
        <a:effectLst>
          <a:outerShdw blurRad="50800" dist="50800" dir="5400000" sx="1000" sy="1000" algn="ctr" rotWithShape="0">
            <a:srgbClr val="000000">
              <a:alpha val="43137"/>
            </a:srgbClr>
          </a:outerShdw>
        </a:effectLst>
        <a:scene3d>
          <a:camera prst="orthographicFront"/>
          <a:lightRig rig="threePt" dir="t"/>
        </a:scene3d>
        <a:sp3d/>
      </dsp:spPr>
      <dsp:style>
        <a:lnRef idx="2">
          <a:scrgbClr r="0" g="0" b="0"/>
        </a:lnRef>
        <a:fillRef idx="1">
          <a:scrgbClr r="0" g="0" b="0"/>
        </a:fillRef>
        <a:effectRef idx="0">
          <a:scrgbClr r="0" g="0" b="0"/>
        </a:effectRef>
        <a:fontRef idx="minor"/>
      </dsp:style>
    </dsp:sp>
    <dsp:sp modelId="{EC974868-387B-4733-9B5E-7A74E1B0B146}">
      <dsp:nvSpPr>
        <dsp:cNvPr id="0" name=""/>
        <dsp:cNvSpPr/>
      </dsp:nvSpPr>
      <dsp:spPr>
        <a:xfrm>
          <a:off x="0" y="1905549"/>
          <a:ext cx="11733366" cy="1732317"/>
        </a:xfrm>
        <a:prstGeom prst="roundRect">
          <a:avLst>
            <a:gd name="adj" fmla="val 10000"/>
          </a:avLst>
        </a:prstGeom>
        <a:solidFill>
          <a:schemeClr val="accent5">
            <a:hueOff val="460881"/>
            <a:satOff val="-8998"/>
            <a:lumOff val="19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IN" sz="3100" b="1" kern="1200"/>
            <a:t>Power BI Gateways </a:t>
          </a:r>
          <a:endParaRPr lang="en-IN" sz="3100" kern="1200"/>
        </a:p>
        <a:p>
          <a:pPr marL="228600" lvl="1" indent="-228600" algn="l" defTabSz="1066800">
            <a:lnSpc>
              <a:spcPct val="90000"/>
            </a:lnSpc>
            <a:spcBef>
              <a:spcPct val="0"/>
            </a:spcBef>
            <a:spcAft>
              <a:spcPct val="15000"/>
            </a:spcAft>
            <a:buChar char="•"/>
          </a:pPr>
          <a:r>
            <a:rPr lang="en-IN" sz="2400" b="0" i="0" kern="1200" dirty="0"/>
            <a:t>A </a:t>
          </a:r>
          <a:r>
            <a:rPr lang="en-IN" sz="2400" b="1" i="0" kern="1200" dirty="0"/>
            <a:t>Power BI gateway</a:t>
          </a:r>
          <a:r>
            <a:rPr lang="en-IN" sz="2400" b="0" i="0" kern="1200" dirty="0"/>
            <a:t> is software that you install within an on-premises network. </a:t>
          </a:r>
          <a:r>
            <a:rPr lang="en-IN" sz="2400" kern="1200" dirty="0"/>
            <a:t>Gateways used to sync external data in and out of Power BI.</a:t>
          </a:r>
        </a:p>
      </dsp:txBody>
      <dsp:txXfrm>
        <a:off x="2519904" y="1905549"/>
        <a:ext cx="9213461" cy="1732317"/>
      </dsp:txXfrm>
    </dsp:sp>
    <dsp:sp modelId="{FAF8F927-70B1-4415-BADB-E67053F4187D}">
      <dsp:nvSpPr>
        <dsp:cNvPr id="0" name=""/>
        <dsp:cNvSpPr/>
      </dsp:nvSpPr>
      <dsp:spPr>
        <a:xfrm>
          <a:off x="173231" y="2078780"/>
          <a:ext cx="2346673" cy="1385854"/>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a:stretch>
            <a:fillRect l="-17000" r="-1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71F7ABC-B120-4745-A9D3-A0AD22397DE7}">
      <dsp:nvSpPr>
        <dsp:cNvPr id="0" name=""/>
        <dsp:cNvSpPr/>
      </dsp:nvSpPr>
      <dsp:spPr>
        <a:xfrm>
          <a:off x="0" y="3811098"/>
          <a:ext cx="11733366" cy="1732317"/>
        </a:xfrm>
        <a:prstGeom prst="roundRect">
          <a:avLst>
            <a:gd name="adj" fmla="val 10000"/>
          </a:avLst>
        </a:prstGeom>
        <a:solidFill>
          <a:schemeClr val="accent5">
            <a:hueOff val="921761"/>
            <a:satOff val="-17996"/>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IN" sz="3100" b="1" kern="1200"/>
            <a:t>Power BI Report Server </a:t>
          </a:r>
          <a:endParaRPr lang="en-IN" sz="3100" kern="1200"/>
        </a:p>
        <a:p>
          <a:pPr marL="228600" lvl="1" indent="-228600" algn="l" defTabSz="1066800">
            <a:lnSpc>
              <a:spcPct val="90000"/>
            </a:lnSpc>
            <a:spcBef>
              <a:spcPct val="0"/>
            </a:spcBef>
            <a:spcAft>
              <a:spcPct val="15000"/>
            </a:spcAft>
            <a:buChar char="•"/>
          </a:pPr>
          <a:r>
            <a:rPr lang="en-IN" sz="2400" kern="1200"/>
            <a:t>Provides a localized way for storing and managing Power BI reports.</a:t>
          </a:r>
        </a:p>
      </dsp:txBody>
      <dsp:txXfrm>
        <a:off x="2519904" y="3811098"/>
        <a:ext cx="9213461" cy="1732317"/>
      </dsp:txXfrm>
    </dsp:sp>
    <dsp:sp modelId="{408AC78E-3525-477F-B761-DF6C8C973102}">
      <dsp:nvSpPr>
        <dsp:cNvPr id="0" name=""/>
        <dsp:cNvSpPr/>
      </dsp:nvSpPr>
      <dsp:spPr>
        <a:xfrm>
          <a:off x="173231" y="3984330"/>
          <a:ext cx="2346673" cy="1385854"/>
        </a:xfrm>
        <a:prstGeom prst="roundRect">
          <a:avLst>
            <a:gd name="adj" fmla="val 10000"/>
          </a:avLst>
        </a:prstGeom>
        <a:blipFill>
          <a:blip xmlns:r="http://schemas.openxmlformats.org/officeDocument/2006/relationships"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a:stretch>
            <a:fillRect t="-1000" b="-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5DD256-EF5B-402C-A0AA-436BE8452E8A}">
      <dsp:nvSpPr>
        <dsp:cNvPr id="0" name=""/>
        <dsp:cNvSpPr/>
      </dsp:nvSpPr>
      <dsp:spPr>
        <a:xfrm>
          <a:off x="-6136584" y="-938870"/>
          <a:ext cx="7304896" cy="7304896"/>
        </a:xfrm>
        <a:prstGeom prst="blockArc">
          <a:avLst>
            <a:gd name="adj1" fmla="val 18900000"/>
            <a:gd name="adj2" fmla="val 2700000"/>
            <a:gd name="adj3" fmla="val 296"/>
          </a:avLst>
        </a:prstGeom>
        <a:noFill/>
        <a:ln w="12700" cap="flat" cmpd="sng" algn="ctr">
          <a:solidFill>
            <a:schemeClr val="accent5">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4F1128D-C469-4D12-8F81-2AD2ED6A2322}">
      <dsp:nvSpPr>
        <dsp:cNvPr id="0" name=""/>
        <dsp:cNvSpPr/>
      </dsp:nvSpPr>
      <dsp:spPr>
        <a:xfrm>
          <a:off x="435064" y="285793"/>
          <a:ext cx="8760303" cy="57137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3526" tIns="76200" rIns="76200" bIns="76200" numCol="1" spcCol="1270" anchor="ctr" anchorCtr="0">
          <a:noAutofit/>
        </a:bodyPr>
        <a:lstStyle/>
        <a:p>
          <a:pPr marL="0" lvl="0" indent="0" algn="l" defTabSz="1333500">
            <a:lnSpc>
              <a:spcPct val="90000"/>
            </a:lnSpc>
            <a:spcBef>
              <a:spcPct val="0"/>
            </a:spcBef>
            <a:spcAft>
              <a:spcPct val="35000"/>
            </a:spcAft>
            <a:buNone/>
          </a:pPr>
          <a:r>
            <a:rPr lang="en-IN" sz="3000" kern="1200"/>
            <a:t>Connect to hundreds of data sources</a:t>
          </a:r>
        </a:p>
      </dsp:txBody>
      <dsp:txXfrm>
        <a:off x="435064" y="285793"/>
        <a:ext cx="8760303" cy="571370"/>
      </dsp:txXfrm>
    </dsp:sp>
    <dsp:sp modelId="{A4807174-E9E4-458F-851D-B1D8ACB08C5D}">
      <dsp:nvSpPr>
        <dsp:cNvPr id="0" name=""/>
        <dsp:cNvSpPr/>
      </dsp:nvSpPr>
      <dsp:spPr>
        <a:xfrm>
          <a:off x="77957" y="214372"/>
          <a:ext cx="714213" cy="714213"/>
        </a:xfrm>
        <a:prstGeom prst="ellipse">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0370950-771F-41A6-88D0-72A1059308CE}">
      <dsp:nvSpPr>
        <dsp:cNvPr id="0" name=""/>
        <dsp:cNvSpPr/>
      </dsp:nvSpPr>
      <dsp:spPr>
        <a:xfrm>
          <a:off x="905056" y="1142741"/>
          <a:ext cx="8290311" cy="57137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3526" tIns="76200" rIns="76200" bIns="76200" numCol="1" spcCol="1270" anchor="ctr" anchorCtr="0">
          <a:noAutofit/>
        </a:bodyPr>
        <a:lstStyle/>
        <a:p>
          <a:pPr marL="0" lvl="0" indent="0" algn="l" defTabSz="1333500">
            <a:lnSpc>
              <a:spcPct val="90000"/>
            </a:lnSpc>
            <a:spcBef>
              <a:spcPct val="0"/>
            </a:spcBef>
            <a:spcAft>
              <a:spcPct val="35000"/>
            </a:spcAft>
            <a:buNone/>
          </a:pPr>
          <a:r>
            <a:rPr lang="en-IN" sz="3000" kern="1200"/>
            <a:t>Produce visually impactful, easy-to-read reports</a:t>
          </a:r>
        </a:p>
      </dsp:txBody>
      <dsp:txXfrm>
        <a:off x="905056" y="1142741"/>
        <a:ext cx="8290311" cy="571370"/>
      </dsp:txXfrm>
    </dsp:sp>
    <dsp:sp modelId="{BD77ABEF-C897-4726-AD1F-AA5DE1464D30}">
      <dsp:nvSpPr>
        <dsp:cNvPr id="0" name=""/>
        <dsp:cNvSpPr/>
      </dsp:nvSpPr>
      <dsp:spPr>
        <a:xfrm>
          <a:off x="547949" y="1071320"/>
          <a:ext cx="714213" cy="714213"/>
        </a:xfrm>
        <a:prstGeom prst="ellipse">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0D52AD0-CF1F-4234-9FBB-7DB29F872394}">
      <dsp:nvSpPr>
        <dsp:cNvPr id="0" name=""/>
        <dsp:cNvSpPr/>
      </dsp:nvSpPr>
      <dsp:spPr>
        <a:xfrm>
          <a:off x="1119971" y="1999689"/>
          <a:ext cx="8075396" cy="57137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3526" tIns="76200" rIns="76200" bIns="76200" numCol="1" spcCol="1270" anchor="ctr" anchorCtr="0">
          <a:noAutofit/>
        </a:bodyPr>
        <a:lstStyle/>
        <a:p>
          <a:pPr marL="0" lvl="0" indent="0" algn="l" defTabSz="1333500">
            <a:lnSpc>
              <a:spcPct val="90000"/>
            </a:lnSpc>
            <a:spcBef>
              <a:spcPct val="0"/>
            </a:spcBef>
            <a:spcAft>
              <a:spcPct val="35000"/>
            </a:spcAft>
            <a:buNone/>
          </a:pPr>
          <a:r>
            <a:rPr lang="en-IN" sz="3000" kern="1200"/>
            <a:t>Share information across web and devices</a:t>
          </a:r>
        </a:p>
      </dsp:txBody>
      <dsp:txXfrm>
        <a:off x="1119971" y="1999689"/>
        <a:ext cx="8075396" cy="571370"/>
      </dsp:txXfrm>
    </dsp:sp>
    <dsp:sp modelId="{49D9F8A5-7AD4-415E-809C-33A26E9C94E5}">
      <dsp:nvSpPr>
        <dsp:cNvPr id="0" name=""/>
        <dsp:cNvSpPr/>
      </dsp:nvSpPr>
      <dsp:spPr>
        <a:xfrm>
          <a:off x="762864" y="1928268"/>
          <a:ext cx="714213" cy="714213"/>
        </a:xfrm>
        <a:prstGeom prst="ellipse">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CF219DF-101A-4507-9331-A01AD4A2D3F1}">
      <dsp:nvSpPr>
        <dsp:cNvPr id="0" name=""/>
        <dsp:cNvSpPr/>
      </dsp:nvSpPr>
      <dsp:spPr>
        <a:xfrm>
          <a:off x="1119971" y="2856094"/>
          <a:ext cx="8075396" cy="57137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3526" tIns="76200" rIns="76200" bIns="76200" numCol="1" spcCol="1270" anchor="ctr" anchorCtr="0">
          <a:noAutofit/>
        </a:bodyPr>
        <a:lstStyle/>
        <a:p>
          <a:pPr marL="0" lvl="0" indent="0" algn="l" defTabSz="1333500">
            <a:lnSpc>
              <a:spcPct val="90000"/>
            </a:lnSpc>
            <a:spcBef>
              <a:spcPct val="0"/>
            </a:spcBef>
            <a:spcAft>
              <a:spcPct val="35000"/>
            </a:spcAft>
            <a:buNone/>
          </a:pPr>
          <a:r>
            <a:rPr lang="en-IN" sz="3000" kern="1200"/>
            <a:t>Create personalized dashboards</a:t>
          </a:r>
        </a:p>
      </dsp:txBody>
      <dsp:txXfrm>
        <a:off x="1119971" y="2856094"/>
        <a:ext cx="8075396" cy="571370"/>
      </dsp:txXfrm>
    </dsp:sp>
    <dsp:sp modelId="{AF9C6628-2C79-4102-A8B8-7935100C4E20}">
      <dsp:nvSpPr>
        <dsp:cNvPr id="0" name=""/>
        <dsp:cNvSpPr/>
      </dsp:nvSpPr>
      <dsp:spPr>
        <a:xfrm>
          <a:off x="762864" y="2784673"/>
          <a:ext cx="714213" cy="714213"/>
        </a:xfrm>
        <a:prstGeom prst="ellipse">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0FEA920-0882-45E0-8149-E92E2A16042D}">
      <dsp:nvSpPr>
        <dsp:cNvPr id="0" name=""/>
        <dsp:cNvSpPr/>
      </dsp:nvSpPr>
      <dsp:spPr>
        <a:xfrm>
          <a:off x="905056" y="3713042"/>
          <a:ext cx="8290311" cy="57137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3526" tIns="76200" rIns="76200" bIns="76200" numCol="1" spcCol="1270" anchor="ctr" anchorCtr="0">
          <a:noAutofit/>
        </a:bodyPr>
        <a:lstStyle/>
        <a:p>
          <a:pPr marL="0" lvl="0" indent="0" algn="l" defTabSz="1333500">
            <a:lnSpc>
              <a:spcPct val="90000"/>
            </a:lnSpc>
            <a:spcBef>
              <a:spcPct val="0"/>
            </a:spcBef>
            <a:spcAft>
              <a:spcPct val="35000"/>
            </a:spcAft>
            <a:buNone/>
          </a:pPr>
          <a:r>
            <a:rPr lang="en-IN" sz="3000" kern="1200"/>
            <a:t>Reduce your dependency on IT</a:t>
          </a:r>
        </a:p>
      </dsp:txBody>
      <dsp:txXfrm>
        <a:off x="905056" y="3713042"/>
        <a:ext cx="8290311" cy="571370"/>
      </dsp:txXfrm>
    </dsp:sp>
    <dsp:sp modelId="{17232A01-4A04-4053-B4CA-795DCB37F955}">
      <dsp:nvSpPr>
        <dsp:cNvPr id="0" name=""/>
        <dsp:cNvSpPr/>
      </dsp:nvSpPr>
      <dsp:spPr>
        <a:xfrm>
          <a:off x="547949" y="3641621"/>
          <a:ext cx="714213" cy="714213"/>
        </a:xfrm>
        <a:prstGeom prst="ellipse">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F15B18D-A3CB-4D59-A0F5-6763B3ECD843}">
      <dsp:nvSpPr>
        <dsp:cNvPr id="0" name=""/>
        <dsp:cNvSpPr/>
      </dsp:nvSpPr>
      <dsp:spPr>
        <a:xfrm>
          <a:off x="435064" y="4569990"/>
          <a:ext cx="8760303" cy="57137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3526" tIns="76200" rIns="76200" bIns="76200" numCol="1" spcCol="1270" anchor="ctr" anchorCtr="0">
          <a:noAutofit/>
        </a:bodyPr>
        <a:lstStyle/>
        <a:p>
          <a:pPr marL="0" lvl="0" indent="0" algn="l" defTabSz="1333500">
            <a:lnSpc>
              <a:spcPct val="90000"/>
            </a:lnSpc>
            <a:spcBef>
              <a:spcPct val="0"/>
            </a:spcBef>
            <a:spcAft>
              <a:spcPct val="35000"/>
            </a:spcAft>
            <a:buNone/>
          </a:pPr>
          <a:r>
            <a:rPr lang="en-IN" sz="3000" kern="1200"/>
            <a:t>Securely scale across your enterprise</a:t>
          </a:r>
        </a:p>
      </dsp:txBody>
      <dsp:txXfrm>
        <a:off x="435064" y="4569990"/>
        <a:ext cx="8760303" cy="571370"/>
      </dsp:txXfrm>
    </dsp:sp>
    <dsp:sp modelId="{0F14DBAB-4AAB-460D-89DE-1EC5B8C3AF31}">
      <dsp:nvSpPr>
        <dsp:cNvPr id="0" name=""/>
        <dsp:cNvSpPr/>
      </dsp:nvSpPr>
      <dsp:spPr>
        <a:xfrm>
          <a:off x="77957" y="4498568"/>
          <a:ext cx="714213" cy="714213"/>
        </a:xfrm>
        <a:prstGeom prst="ellipse">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E231A7-9F85-482F-B8C5-33AD0EE9B0D1}">
      <dsp:nvSpPr>
        <dsp:cNvPr id="0" name=""/>
        <dsp:cNvSpPr/>
      </dsp:nvSpPr>
      <dsp:spPr>
        <a:xfrm>
          <a:off x="0" y="4056377"/>
          <a:ext cx="7795824" cy="665482"/>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n-IN" sz="2300" b="1" kern="1200"/>
            <a:t>Analyze, monitor, make business decision</a:t>
          </a:r>
        </a:p>
      </dsp:txBody>
      <dsp:txXfrm>
        <a:off x="0" y="4056377"/>
        <a:ext cx="7795824" cy="665482"/>
      </dsp:txXfrm>
    </dsp:sp>
    <dsp:sp modelId="{FF377AFE-294A-4E57-AD73-4E62F85F3981}">
      <dsp:nvSpPr>
        <dsp:cNvPr id="0" name=""/>
        <dsp:cNvSpPr/>
      </dsp:nvSpPr>
      <dsp:spPr>
        <a:xfrm rot="10800000">
          <a:off x="0" y="3042847"/>
          <a:ext cx="7795824" cy="1023511"/>
        </a:xfrm>
        <a:prstGeom prst="upArrowCallout">
          <a:avLst/>
        </a:prstGeom>
        <a:gradFill rotWithShape="0">
          <a:gsLst>
            <a:gs pos="0">
              <a:schemeClr val="accent5">
                <a:hueOff val="230440"/>
                <a:satOff val="-4499"/>
                <a:lumOff val="98"/>
                <a:alphaOff val="0"/>
                <a:satMod val="103000"/>
                <a:lumMod val="102000"/>
                <a:tint val="94000"/>
              </a:schemeClr>
            </a:gs>
            <a:gs pos="50000">
              <a:schemeClr val="accent5">
                <a:hueOff val="230440"/>
                <a:satOff val="-4499"/>
                <a:lumOff val="98"/>
                <a:alphaOff val="0"/>
                <a:satMod val="110000"/>
                <a:lumMod val="100000"/>
                <a:shade val="100000"/>
              </a:schemeClr>
            </a:gs>
            <a:gs pos="100000">
              <a:schemeClr val="accent5">
                <a:hueOff val="230440"/>
                <a:satOff val="-4499"/>
                <a:lumOff val="98"/>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n-IN" sz="2300" b="1" kern="1200"/>
            <a:t>Create apps and share with others</a:t>
          </a:r>
        </a:p>
      </dsp:txBody>
      <dsp:txXfrm rot="10800000">
        <a:off x="0" y="3042847"/>
        <a:ext cx="7795824" cy="665047"/>
      </dsp:txXfrm>
    </dsp:sp>
    <dsp:sp modelId="{9E5D3756-9447-4E2E-9EAD-802A8B1038D0}">
      <dsp:nvSpPr>
        <dsp:cNvPr id="0" name=""/>
        <dsp:cNvSpPr/>
      </dsp:nvSpPr>
      <dsp:spPr>
        <a:xfrm rot="10800000">
          <a:off x="0" y="2029317"/>
          <a:ext cx="7795824" cy="1023511"/>
        </a:xfrm>
        <a:prstGeom prst="upArrowCallout">
          <a:avLst/>
        </a:prstGeom>
        <a:gradFill rotWithShape="0">
          <a:gsLst>
            <a:gs pos="0">
              <a:schemeClr val="accent5">
                <a:hueOff val="460881"/>
                <a:satOff val="-8998"/>
                <a:lumOff val="196"/>
                <a:alphaOff val="0"/>
                <a:satMod val="103000"/>
                <a:lumMod val="102000"/>
                <a:tint val="94000"/>
              </a:schemeClr>
            </a:gs>
            <a:gs pos="50000">
              <a:schemeClr val="accent5">
                <a:hueOff val="460881"/>
                <a:satOff val="-8998"/>
                <a:lumOff val="196"/>
                <a:alphaOff val="0"/>
                <a:satMod val="110000"/>
                <a:lumMod val="100000"/>
                <a:shade val="100000"/>
              </a:schemeClr>
            </a:gs>
            <a:gs pos="100000">
              <a:schemeClr val="accent5">
                <a:hueOff val="460881"/>
                <a:satOff val="-8998"/>
                <a:lumOff val="196"/>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n-IN" sz="2300" b="1" kern="1200"/>
            <a:t>Create dashboards</a:t>
          </a:r>
        </a:p>
      </dsp:txBody>
      <dsp:txXfrm rot="10800000">
        <a:off x="0" y="2029317"/>
        <a:ext cx="7795824" cy="665047"/>
      </dsp:txXfrm>
    </dsp:sp>
    <dsp:sp modelId="{35B8DD66-35D9-465A-B0D3-0BCFBE6AB1B8}">
      <dsp:nvSpPr>
        <dsp:cNvPr id="0" name=""/>
        <dsp:cNvSpPr/>
      </dsp:nvSpPr>
      <dsp:spPr>
        <a:xfrm rot="10800000">
          <a:off x="0" y="1015788"/>
          <a:ext cx="7795824" cy="1023511"/>
        </a:xfrm>
        <a:prstGeom prst="upArrowCallout">
          <a:avLst/>
        </a:prstGeom>
        <a:gradFill rotWithShape="0">
          <a:gsLst>
            <a:gs pos="0">
              <a:schemeClr val="accent5">
                <a:hueOff val="691321"/>
                <a:satOff val="-13497"/>
                <a:lumOff val="294"/>
                <a:alphaOff val="0"/>
                <a:satMod val="103000"/>
                <a:lumMod val="102000"/>
                <a:tint val="94000"/>
              </a:schemeClr>
            </a:gs>
            <a:gs pos="50000">
              <a:schemeClr val="accent5">
                <a:hueOff val="691321"/>
                <a:satOff val="-13497"/>
                <a:lumOff val="294"/>
                <a:alphaOff val="0"/>
                <a:satMod val="110000"/>
                <a:lumMod val="100000"/>
                <a:shade val="100000"/>
              </a:schemeClr>
            </a:gs>
            <a:gs pos="100000">
              <a:schemeClr val="accent5">
                <a:hueOff val="691321"/>
                <a:satOff val="-13497"/>
                <a:lumOff val="294"/>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n-IN" sz="2300" b="1" kern="1200"/>
            <a:t>Create visualizations and reports</a:t>
          </a:r>
        </a:p>
      </dsp:txBody>
      <dsp:txXfrm rot="10800000">
        <a:off x="0" y="1015788"/>
        <a:ext cx="7795824" cy="665047"/>
      </dsp:txXfrm>
    </dsp:sp>
    <dsp:sp modelId="{60E49A3B-B9F0-4FBE-9A99-3BCDE3B51077}">
      <dsp:nvSpPr>
        <dsp:cNvPr id="0" name=""/>
        <dsp:cNvSpPr/>
      </dsp:nvSpPr>
      <dsp:spPr>
        <a:xfrm rot="10800000">
          <a:off x="0" y="104916"/>
          <a:ext cx="7795824" cy="1023511"/>
        </a:xfrm>
        <a:prstGeom prst="upArrowCallout">
          <a:avLst/>
        </a:prstGeom>
        <a:gradFill rotWithShape="0">
          <a:gsLst>
            <a:gs pos="0">
              <a:schemeClr val="accent5">
                <a:hueOff val="921761"/>
                <a:satOff val="-17996"/>
                <a:lumOff val="392"/>
                <a:alphaOff val="0"/>
                <a:satMod val="103000"/>
                <a:lumMod val="102000"/>
                <a:tint val="94000"/>
              </a:schemeClr>
            </a:gs>
            <a:gs pos="50000">
              <a:schemeClr val="accent5">
                <a:hueOff val="921761"/>
                <a:satOff val="-17996"/>
                <a:lumOff val="392"/>
                <a:alphaOff val="0"/>
                <a:satMod val="110000"/>
                <a:lumMod val="100000"/>
                <a:shade val="100000"/>
              </a:schemeClr>
            </a:gs>
            <a:gs pos="100000">
              <a:schemeClr val="accent5">
                <a:hueOff val="921761"/>
                <a:satOff val="-17996"/>
                <a:lumOff val="392"/>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n-IN" sz="2300" b="1" kern="1200"/>
            <a:t>Get data</a:t>
          </a:r>
        </a:p>
      </dsp:txBody>
      <dsp:txXfrm rot="10800000">
        <a:off x="0" y="104916"/>
        <a:ext cx="7795824" cy="66504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AA4984-09C6-4F4E-B0F9-5B72EDE424D7}">
      <dsp:nvSpPr>
        <dsp:cNvPr id="0" name=""/>
        <dsp:cNvSpPr/>
      </dsp:nvSpPr>
      <dsp:spPr>
        <a:xfrm>
          <a:off x="212335" y="469890"/>
          <a:ext cx="1335915" cy="1335915"/>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9C85EF35-2750-4E59-AB31-1B2A3045515C}">
      <dsp:nvSpPr>
        <dsp:cNvPr id="0" name=""/>
        <dsp:cNvSpPr/>
      </dsp:nvSpPr>
      <dsp:spPr>
        <a:xfrm>
          <a:off x="492877" y="750432"/>
          <a:ext cx="774830" cy="77483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29265025-08AC-4F23-8F83-C1080BA1EEE7}">
      <dsp:nvSpPr>
        <dsp:cNvPr id="0" name=""/>
        <dsp:cNvSpPr/>
      </dsp:nvSpPr>
      <dsp:spPr>
        <a:xfrm>
          <a:off x="1834517" y="469890"/>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90000"/>
            </a:lnSpc>
            <a:spcBef>
              <a:spcPct val="0"/>
            </a:spcBef>
            <a:spcAft>
              <a:spcPct val="35000"/>
            </a:spcAft>
            <a:buNone/>
          </a:pPr>
          <a:r>
            <a:rPr lang="en-IN" sz="2400" kern="1200" dirty="0"/>
            <a:t>Build rich, live dashboards that turn BI into business insights</a:t>
          </a:r>
          <a:endParaRPr lang="en-US" sz="2400" kern="1200" dirty="0"/>
        </a:p>
      </dsp:txBody>
      <dsp:txXfrm>
        <a:off x="1834517" y="469890"/>
        <a:ext cx="3148942" cy="1335915"/>
      </dsp:txXfrm>
    </dsp:sp>
    <dsp:sp modelId="{91E7E4B9-434E-45A9-89A8-48FB5278149D}">
      <dsp:nvSpPr>
        <dsp:cNvPr id="0" name=""/>
        <dsp:cNvSpPr/>
      </dsp:nvSpPr>
      <dsp:spPr>
        <a:xfrm>
          <a:off x="5532139" y="469890"/>
          <a:ext cx="1335915" cy="1335915"/>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69F79BE4-3365-4345-A755-F00E7949953A}">
      <dsp:nvSpPr>
        <dsp:cNvPr id="0" name=""/>
        <dsp:cNvSpPr/>
      </dsp:nvSpPr>
      <dsp:spPr>
        <a:xfrm>
          <a:off x="5812681" y="750432"/>
          <a:ext cx="774830" cy="77483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CA3B039B-9631-4C44-8AB6-7E349BE022B5}">
      <dsp:nvSpPr>
        <dsp:cNvPr id="0" name=""/>
        <dsp:cNvSpPr/>
      </dsp:nvSpPr>
      <dsp:spPr>
        <a:xfrm>
          <a:off x="7154322" y="469890"/>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90000"/>
            </a:lnSpc>
            <a:spcBef>
              <a:spcPct val="0"/>
            </a:spcBef>
            <a:spcAft>
              <a:spcPct val="35000"/>
            </a:spcAft>
            <a:buNone/>
          </a:pPr>
          <a:r>
            <a:rPr lang="en-IN" sz="2400" kern="1200"/>
            <a:t>Real-time with support for streaming data and alerts</a:t>
          </a:r>
          <a:endParaRPr lang="en-US" sz="2400" kern="1200"/>
        </a:p>
      </dsp:txBody>
      <dsp:txXfrm>
        <a:off x="7154322" y="469890"/>
        <a:ext cx="3148942" cy="1335915"/>
      </dsp:txXfrm>
    </dsp:sp>
    <dsp:sp modelId="{B204CC80-3A49-42C7-9C18-5C646DE16AF8}">
      <dsp:nvSpPr>
        <dsp:cNvPr id="0" name=""/>
        <dsp:cNvSpPr/>
      </dsp:nvSpPr>
      <dsp:spPr>
        <a:xfrm>
          <a:off x="212335" y="2545532"/>
          <a:ext cx="1335915" cy="1335915"/>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95C17B06-826F-43EF-8421-DCFA9C663232}">
      <dsp:nvSpPr>
        <dsp:cNvPr id="0" name=""/>
        <dsp:cNvSpPr/>
      </dsp:nvSpPr>
      <dsp:spPr>
        <a:xfrm>
          <a:off x="492877" y="2826074"/>
          <a:ext cx="774830" cy="77483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7CD0E034-7424-45D7-8F6F-EC92154FA009}">
      <dsp:nvSpPr>
        <dsp:cNvPr id="0" name=""/>
        <dsp:cNvSpPr/>
      </dsp:nvSpPr>
      <dsp:spPr>
        <a:xfrm>
          <a:off x="1834517" y="2545532"/>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90000"/>
            </a:lnSpc>
            <a:spcBef>
              <a:spcPct val="0"/>
            </a:spcBef>
            <a:spcAft>
              <a:spcPct val="35000"/>
            </a:spcAft>
            <a:buNone/>
          </a:pPr>
          <a:r>
            <a:rPr lang="en-IN" sz="2400" kern="1200"/>
            <a:t>Discover new insights with drill through capabilities</a:t>
          </a:r>
          <a:endParaRPr lang="en-US" sz="2400" kern="1200"/>
        </a:p>
      </dsp:txBody>
      <dsp:txXfrm>
        <a:off x="1834517" y="2545532"/>
        <a:ext cx="3148942" cy="1335915"/>
      </dsp:txXfrm>
    </dsp:sp>
    <dsp:sp modelId="{D6F823EF-29C6-41BD-873C-CE20E986C419}">
      <dsp:nvSpPr>
        <dsp:cNvPr id="0" name=""/>
        <dsp:cNvSpPr/>
      </dsp:nvSpPr>
      <dsp:spPr>
        <a:xfrm>
          <a:off x="5532139" y="2545532"/>
          <a:ext cx="1335915" cy="1335915"/>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3AF0996B-6013-46F1-BB5F-8D3623945678}">
      <dsp:nvSpPr>
        <dsp:cNvPr id="0" name=""/>
        <dsp:cNvSpPr/>
      </dsp:nvSpPr>
      <dsp:spPr>
        <a:xfrm>
          <a:off x="5812681" y="2826074"/>
          <a:ext cx="774830" cy="77483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8D97F878-963D-4CC0-B9AB-2BCC1007AB5A}">
      <dsp:nvSpPr>
        <dsp:cNvPr id="0" name=""/>
        <dsp:cNvSpPr/>
      </dsp:nvSpPr>
      <dsp:spPr>
        <a:xfrm>
          <a:off x="7154322" y="2545532"/>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90000"/>
            </a:lnSpc>
            <a:spcBef>
              <a:spcPct val="0"/>
            </a:spcBef>
            <a:spcAft>
              <a:spcPct val="35000"/>
            </a:spcAft>
            <a:buNone/>
          </a:pPr>
          <a:r>
            <a:rPr lang="en-IN" sz="2400" kern="1200"/>
            <a:t>Stay connected from any device</a:t>
          </a:r>
          <a:endParaRPr lang="en-US" sz="2400" kern="1200"/>
        </a:p>
      </dsp:txBody>
      <dsp:txXfrm>
        <a:off x="7154322" y="2545532"/>
        <a:ext cx="3148942" cy="133591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A16FB2-128F-4606-91AB-48EABE9575BC}" type="datetimeFigureOut">
              <a:rPr lang="en-IN" smtClean="0"/>
              <a:t>25-08-2025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5EC186-6FFB-449E-A209-F04068B93A48}" type="slidenum">
              <a:rPr lang="en-IN" smtClean="0"/>
              <a:t>‹#›</a:t>
            </a:fld>
            <a:endParaRPr lang="en-IN"/>
          </a:p>
        </p:txBody>
      </p:sp>
    </p:spTree>
    <p:extLst>
      <p:ext uri="{BB962C8B-B14F-4D97-AF65-F5344CB8AC3E}">
        <p14:creationId xmlns:p14="http://schemas.microsoft.com/office/powerpoint/2010/main" val="26048172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32963CCE-2004-49BD-9A88-9622AFAC726B}" type="slidenum">
              <a:rPr lang="en-IN" smtClean="0"/>
              <a:pPr/>
              <a:t>5</a:t>
            </a:fld>
            <a:endParaRPr lang="en-IN"/>
          </a:p>
        </p:txBody>
      </p:sp>
    </p:spTree>
    <p:extLst>
      <p:ext uri="{BB962C8B-B14F-4D97-AF65-F5344CB8AC3E}">
        <p14:creationId xmlns:p14="http://schemas.microsoft.com/office/powerpoint/2010/main" val="29764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32963CCE-2004-49BD-9A88-9622AFAC726B}" type="slidenum">
              <a:rPr lang="en-IN" smtClean="0"/>
              <a:pPr/>
              <a:t>6</a:t>
            </a:fld>
            <a:endParaRPr lang="en-IN"/>
          </a:p>
        </p:txBody>
      </p:sp>
    </p:spTree>
    <p:extLst>
      <p:ext uri="{BB962C8B-B14F-4D97-AF65-F5344CB8AC3E}">
        <p14:creationId xmlns:p14="http://schemas.microsoft.com/office/powerpoint/2010/main" val="36800646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b="0" i="0" kern="1200" dirty="0">
                <a:solidFill>
                  <a:schemeClr val="tx1"/>
                </a:solidFill>
                <a:effectLst/>
                <a:latin typeface="+mn-lt"/>
                <a:ea typeface="+mn-ea"/>
                <a:cs typeface="+mn-cs"/>
              </a:rPr>
              <a:t>Self-service business intelligence (BI) is an </a:t>
            </a:r>
            <a:r>
              <a:rPr lang="en-IN" sz="1200" b="1" i="0" kern="1200" dirty="0">
                <a:solidFill>
                  <a:schemeClr val="tx1"/>
                </a:solidFill>
                <a:effectLst/>
                <a:latin typeface="+mn-lt"/>
                <a:ea typeface="+mn-ea"/>
                <a:cs typeface="+mn-cs"/>
              </a:rPr>
              <a:t>approach</a:t>
            </a:r>
            <a:r>
              <a:rPr lang="en-IN" sz="1200" b="0" i="0" kern="1200" dirty="0">
                <a:solidFill>
                  <a:schemeClr val="tx1"/>
                </a:solidFill>
                <a:effectLst/>
                <a:latin typeface="+mn-lt"/>
                <a:ea typeface="+mn-ea"/>
                <a:cs typeface="+mn-cs"/>
              </a:rPr>
              <a:t> to data analytics that enables business users to access and work with corporate data even if they do not have a background in statistical analysis, BI or data mining.</a:t>
            </a:r>
            <a:endParaRPr lang="en-IN" dirty="0"/>
          </a:p>
        </p:txBody>
      </p:sp>
      <p:sp>
        <p:nvSpPr>
          <p:cNvPr id="4" name="Slide Number Placeholder 3"/>
          <p:cNvSpPr>
            <a:spLocks noGrp="1"/>
          </p:cNvSpPr>
          <p:nvPr>
            <p:ph type="sldNum" sz="quarter" idx="5"/>
          </p:nvPr>
        </p:nvSpPr>
        <p:spPr/>
        <p:txBody>
          <a:bodyPr/>
          <a:lstStyle/>
          <a:p>
            <a:fld id="{535EC186-6FFB-449E-A209-F04068B93A48}" type="slidenum">
              <a:rPr lang="en-IN" smtClean="0"/>
              <a:t>16</a:t>
            </a:fld>
            <a:endParaRPr lang="en-IN"/>
          </a:p>
        </p:txBody>
      </p:sp>
    </p:spTree>
    <p:extLst>
      <p:ext uri="{BB962C8B-B14F-4D97-AF65-F5344CB8AC3E}">
        <p14:creationId xmlns:p14="http://schemas.microsoft.com/office/powerpoint/2010/main" val="23886923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b="0" i="0" kern="1200" dirty="0">
                <a:solidFill>
                  <a:schemeClr val="tx1"/>
                </a:solidFill>
                <a:effectLst/>
                <a:latin typeface="+mn-lt"/>
                <a:ea typeface="+mn-ea"/>
                <a:cs typeface="+mn-cs"/>
              </a:rPr>
              <a:t>Self-service business intelligence (BI) is an </a:t>
            </a:r>
            <a:r>
              <a:rPr lang="en-IN" sz="1200" b="1" i="0" kern="1200" dirty="0">
                <a:solidFill>
                  <a:schemeClr val="tx1"/>
                </a:solidFill>
                <a:effectLst/>
                <a:latin typeface="+mn-lt"/>
                <a:ea typeface="+mn-ea"/>
                <a:cs typeface="+mn-cs"/>
              </a:rPr>
              <a:t>approach</a:t>
            </a:r>
            <a:r>
              <a:rPr lang="en-IN" sz="1200" b="0" i="0" kern="1200" dirty="0">
                <a:solidFill>
                  <a:schemeClr val="tx1"/>
                </a:solidFill>
                <a:effectLst/>
                <a:latin typeface="+mn-lt"/>
                <a:ea typeface="+mn-ea"/>
                <a:cs typeface="+mn-cs"/>
              </a:rPr>
              <a:t> to data analytics that enables business users to access and work with corporate data even if they do not have a background in statistical analysis, BI or data mining.</a:t>
            </a:r>
            <a:endParaRPr lang="en-IN" dirty="0"/>
          </a:p>
        </p:txBody>
      </p:sp>
      <p:sp>
        <p:nvSpPr>
          <p:cNvPr id="4" name="Slide Number Placeholder 3"/>
          <p:cNvSpPr>
            <a:spLocks noGrp="1"/>
          </p:cNvSpPr>
          <p:nvPr>
            <p:ph type="sldNum" sz="quarter" idx="5"/>
          </p:nvPr>
        </p:nvSpPr>
        <p:spPr/>
        <p:txBody>
          <a:bodyPr/>
          <a:lstStyle/>
          <a:p>
            <a:fld id="{535EC186-6FFB-449E-A209-F04068B93A48}" type="slidenum">
              <a:rPr lang="en-IN" smtClean="0"/>
              <a:t>17</a:t>
            </a:fld>
            <a:endParaRPr lang="en-IN"/>
          </a:p>
        </p:txBody>
      </p:sp>
    </p:spTree>
    <p:extLst>
      <p:ext uri="{BB962C8B-B14F-4D97-AF65-F5344CB8AC3E}">
        <p14:creationId xmlns:p14="http://schemas.microsoft.com/office/powerpoint/2010/main" val="1269516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b="0" kern="1200" dirty="0">
                <a:solidFill>
                  <a:schemeClr val="tx1"/>
                </a:solidFill>
                <a:effectLst/>
                <a:latin typeface="+mn-lt"/>
                <a:ea typeface="+mn-ea"/>
                <a:cs typeface="+mn-cs"/>
              </a:rPr>
              <a:t>colour = c("red", "yellow", "green", "orange", "blue", "pink", "cyan") </a:t>
            </a:r>
          </a:p>
          <a:p>
            <a:r>
              <a:rPr lang="en-IN" sz="1200" b="0" kern="1200" dirty="0" err="1">
                <a:solidFill>
                  <a:schemeClr val="tx1"/>
                </a:solidFill>
                <a:effectLst/>
                <a:latin typeface="+mn-lt"/>
                <a:ea typeface="+mn-ea"/>
                <a:cs typeface="+mn-cs"/>
              </a:rPr>
              <a:t>hist</a:t>
            </a:r>
            <a:r>
              <a:rPr lang="en-IN" sz="1200" b="0" kern="1200" dirty="0">
                <a:solidFill>
                  <a:schemeClr val="tx1"/>
                </a:solidFill>
                <a:effectLst/>
                <a:latin typeface="+mn-lt"/>
                <a:ea typeface="+mn-ea"/>
                <a:cs typeface="+mn-cs"/>
              </a:rPr>
              <a:t>(</a:t>
            </a:r>
            <a:r>
              <a:rPr lang="en-IN" sz="1200" b="0" kern="1200" dirty="0" err="1">
                <a:solidFill>
                  <a:schemeClr val="tx1"/>
                </a:solidFill>
                <a:effectLst/>
                <a:latin typeface="+mn-lt"/>
                <a:ea typeface="+mn-ea"/>
                <a:cs typeface="+mn-cs"/>
              </a:rPr>
              <a:t>dataset$Sales_Amt,col</a:t>
            </a:r>
            <a:r>
              <a:rPr lang="en-IN" sz="1200" b="0" kern="1200" dirty="0">
                <a:solidFill>
                  <a:schemeClr val="tx1"/>
                </a:solidFill>
                <a:effectLst/>
                <a:latin typeface="+mn-lt"/>
                <a:ea typeface="+mn-ea"/>
                <a:cs typeface="+mn-cs"/>
              </a:rPr>
              <a:t>=colour)</a:t>
            </a:r>
          </a:p>
          <a:p>
            <a:endParaRPr lang="en-IN" dirty="0"/>
          </a:p>
        </p:txBody>
      </p:sp>
      <p:sp>
        <p:nvSpPr>
          <p:cNvPr id="4" name="Slide Number Placeholder 3"/>
          <p:cNvSpPr>
            <a:spLocks noGrp="1"/>
          </p:cNvSpPr>
          <p:nvPr>
            <p:ph type="sldNum" sz="quarter" idx="5"/>
          </p:nvPr>
        </p:nvSpPr>
        <p:spPr/>
        <p:txBody>
          <a:bodyPr/>
          <a:lstStyle/>
          <a:p>
            <a:fld id="{535EC186-6FFB-449E-A209-F04068B93A48}" type="slidenum">
              <a:rPr lang="en-IN" smtClean="0"/>
              <a:t>69</a:t>
            </a:fld>
            <a:endParaRPr lang="en-IN"/>
          </a:p>
        </p:txBody>
      </p:sp>
    </p:spTree>
    <p:extLst>
      <p:ext uri="{BB962C8B-B14F-4D97-AF65-F5344CB8AC3E}">
        <p14:creationId xmlns:p14="http://schemas.microsoft.com/office/powerpoint/2010/main" val="24600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35EC186-6FFB-449E-A209-F04068B93A48}" type="slidenum">
              <a:rPr lang="en-IN" smtClean="0"/>
              <a:t>75</a:t>
            </a:fld>
            <a:endParaRPr lang="en-IN"/>
          </a:p>
        </p:txBody>
      </p:sp>
    </p:spTree>
    <p:extLst>
      <p:ext uri="{BB962C8B-B14F-4D97-AF65-F5344CB8AC3E}">
        <p14:creationId xmlns:p14="http://schemas.microsoft.com/office/powerpoint/2010/main" val="21217140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BD219-35B8-4E62-B827-56D192F06F56}"/>
              </a:ext>
            </a:extLst>
          </p:cNvPr>
          <p:cNvSpPr>
            <a:spLocks noGrp="1"/>
          </p:cNvSpPr>
          <p:nvPr>
            <p:ph type="ctrTitle"/>
          </p:nvPr>
        </p:nvSpPr>
        <p:spPr>
          <a:xfrm>
            <a:off x="1524000" y="1122363"/>
            <a:ext cx="9144000" cy="2387600"/>
          </a:xfrm>
        </p:spPr>
        <p:txBody>
          <a:bodyPr anchor="b"/>
          <a:lstStyle>
            <a:lvl1pPr algn="ctr">
              <a:defRPr sz="6000">
                <a:solidFill>
                  <a:srgbClr val="0070C0"/>
                </a:solidFill>
              </a:defRPr>
            </a:lvl1pPr>
          </a:lstStyle>
          <a:p>
            <a:r>
              <a:rPr lang="en-US"/>
              <a:t>Click to edit Master title style</a:t>
            </a:r>
            <a:endParaRPr lang="en-IN"/>
          </a:p>
        </p:txBody>
      </p:sp>
      <p:sp>
        <p:nvSpPr>
          <p:cNvPr id="3" name="Subtitle 2">
            <a:extLst>
              <a:ext uri="{FF2B5EF4-FFF2-40B4-BE49-F238E27FC236}">
                <a16:creationId xmlns:a16="http://schemas.microsoft.com/office/drawing/2014/main" id="{9A572562-A2A7-4F87-B5EF-1635044C9941}"/>
              </a:ext>
            </a:extLst>
          </p:cNvPr>
          <p:cNvSpPr>
            <a:spLocks noGrp="1"/>
          </p:cNvSpPr>
          <p:nvPr>
            <p:ph type="subTitle" idx="1"/>
          </p:nvPr>
        </p:nvSpPr>
        <p:spPr>
          <a:xfrm>
            <a:off x="1524000" y="3602038"/>
            <a:ext cx="9144000" cy="1655762"/>
          </a:xfrm>
        </p:spPr>
        <p:txBody>
          <a:bodyPr/>
          <a:lstStyle>
            <a:lvl1pPr marL="0" indent="0" algn="ctr">
              <a:buNone/>
              <a:defRPr sz="2400">
                <a:solidFill>
                  <a:srgbClr val="0070C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079BD45B-C716-414A-8812-C5FAC60EEE68}"/>
              </a:ext>
            </a:extLst>
          </p:cNvPr>
          <p:cNvSpPr>
            <a:spLocks noGrp="1"/>
          </p:cNvSpPr>
          <p:nvPr>
            <p:ph type="dt" sz="half" idx="10"/>
          </p:nvPr>
        </p:nvSpPr>
        <p:spPr/>
        <p:txBody>
          <a:bodyPr/>
          <a:lstStyle/>
          <a:p>
            <a:fld id="{AF913AB1-A622-43EE-9A9F-0FE2FD623C3F}" type="datetimeFigureOut">
              <a:rPr lang="en-IN" smtClean="0"/>
              <a:t>25-08-2025</a:t>
            </a:fld>
            <a:endParaRPr lang="en-IN"/>
          </a:p>
        </p:txBody>
      </p:sp>
      <p:sp>
        <p:nvSpPr>
          <p:cNvPr id="5" name="Footer Placeholder 4">
            <a:extLst>
              <a:ext uri="{FF2B5EF4-FFF2-40B4-BE49-F238E27FC236}">
                <a16:creationId xmlns:a16="http://schemas.microsoft.com/office/drawing/2014/main" id="{02793D92-F66C-49B5-AC9F-9AB31777F31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8A23228-3B1C-437F-9F41-665C2DEA0D96}"/>
              </a:ext>
            </a:extLst>
          </p:cNvPr>
          <p:cNvSpPr>
            <a:spLocks noGrp="1"/>
          </p:cNvSpPr>
          <p:nvPr>
            <p:ph type="sldNum" sz="quarter" idx="12"/>
          </p:nvPr>
        </p:nvSpPr>
        <p:spPr/>
        <p:txBody>
          <a:bodyPr/>
          <a:lstStyle/>
          <a:p>
            <a:fld id="{6EF85E4B-2D0B-4567-957A-DC1924909B05}" type="slidenum">
              <a:rPr lang="en-IN" smtClean="0"/>
              <a:t>‹#›</a:t>
            </a:fld>
            <a:endParaRPr lang="en-IN"/>
          </a:p>
        </p:txBody>
      </p:sp>
    </p:spTree>
    <p:extLst>
      <p:ext uri="{BB962C8B-B14F-4D97-AF65-F5344CB8AC3E}">
        <p14:creationId xmlns:p14="http://schemas.microsoft.com/office/powerpoint/2010/main" val="29723462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5E00381-1DA4-4B0C-A172-2A2C942BE37B}"/>
              </a:ext>
            </a:extLst>
          </p:cNvPr>
          <p:cNvSpPr>
            <a:spLocks noGrp="1"/>
          </p:cNvSpPr>
          <p:nvPr>
            <p:ph idx="1"/>
          </p:nvPr>
        </p:nvSpPr>
        <p:spPr>
          <a:xfrm>
            <a:off x="301574" y="749808"/>
            <a:ext cx="11786794" cy="542715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Content Placeholder 2">
            <a:extLst>
              <a:ext uri="{FF2B5EF4-FFF2-40B4-BE49-F238E27FC236}">
                <a16:creationId xmlns:a16="http://schemas.microsoft.com/office/drawing/2014/main" id="{EC272A87-433D-4590-B42B-70D1FA0C6855}"/>
              </a:ext>
            </a:extLst>
          </p:cNvPr>
          <p:cNvSpPr>
            <a:spLocks noGrp="1"/>
          </p:cNvSpPr>
          <p:nvPr>
            <p:ph idx="10"/>
          </p:nvPr>
        </p:nvSpPr>
        <p:spPr>
          <a:xfrm>
            <a:off x="301574" y="94912"/>
            <a:ext cx="11786793" cy="491211"/>
          </a:xfrm>
        </p:spPr>
        <p:txBody>
          <a:bodyPr/>
          <a:lstStyle>
            <a:lvl1pPr marL="0" indent="0" algn="l">
              <a:buFontTx/>
              <a:buNone/>
              <a:defRPr>
                <a:solidFill>
                  <a:schemeClr val="bg1"/>
                </a:solidFill>
              </a:defRPr>
            </a:lvl1pPr>
          </a:lstStyle>
          <a:p>
            <a:pPr lvl="0"/>
            <a:r>
              <a:rPr lang="en-US" dirty="0"/>
              <a:t>Edit Master text styles</a:t>
            </a:r>
          </a:p>
        </p:txBody>
      </p:sp>
      <p:pic>
        <p:nvPicPr>
          <p:cNvPr id="2" name="Picture 1">
            <a:extLst>
              <a:ext uri="{FF2B5EF4-FFF2-40B4-BE49-F238E27FC236}">
                <a16:creationId xmlns:a16="http://schemas.microsoft.com/office/drawing/2014/main" id="{41BC96D2-B6C2-4B0E-BBFC-FB2936967AD3}"/>
              </a:ext>
            </a:extLst>
          </p:cNvPr>
          <p:cNvPicPr>
            <a:picLocks noChangeAspect="1"/>
          </p:cNvPicPr>
          <p:nvPr userDrawn="1"/>
        </p:nvPicPr>
        <p:blipFill>
          <a:blip r:embed="rId2"/>
          <a:stretch>
            <a:fillRect/>
          </a:stretch>
        </p:blipFill>
        <p:spPr>
          <a:xfrm>
            <a:off x="0" y="0"/>
            <a:ext cx="12192000" cy="1174943"/>
          </a:xfrm>
          <a:prstGeom prst="rect">
            <a:avLst/>
          </a:prstGeom>
        </p:spPr>
      </p:pic>
    </p:spTree>
    <p:extLst>
      <p:ext uri="{BB962C8B-B14F-4D97-AF65-F5344CB8AC3E}">
        <p14:creationId xmlns:p14="http://schemas.microsoft.com/office/powerpoint/2010/main" val="26821935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l="-38000" r="-38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33939-85F0-4595-9C44-7896C28675FE}"/>
              </a:ext>
            </a:extLst>
          </p:cNvPr>
          <p:cNvSpPr>
            <a:spLocks noGrp="1"/>
          </p:cNvSpPr>
          <p:nvPr>
            <p:ph type="title"/>
          </p:nvPr>
        </p:nvSpPr>
        <p:spPr>
          <a:xfrm>
            <a:off x="747875" y="2884277"/>
            <a:ext cx="10515600" cy="1089446"/>
          </a:xfrm>
        </p:spPr>
        <p:txBody>
          <a:bodyPr anchor="b"/>
          <a:lstStyle>
            <a:lvl1pPr algn="ctr">
              <a:defRPr sz="6000" b="1">
                <a:solidFill>
                  <a:srgbClr val="002060"/>
                </a:solidFill>
              </a:defRPr>
            </a:lvl1pPr>
          </a:lstStyle>
          <a:p>
            <a:r>
              <a:rPr lang="en-US" dirty="0"/>
              <a:t>Click to edit Master title style</a:t>
            </a:r>
            <a:endParaRPr lang="en-IN" dirty="0"/>
          </a:p>
        </p:txBody>
      </p:sp>
    </p:spTree>
    <p:extLst>
      <p:ext uri="{BB962C8B-B14F-4D97-AF65-F5344CB8AC3E}">
        <p14:creationId xmlns:p14="http://schemas.microsoft.com/office/powerpoint/2010/main" val="18115019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9CA74-BDE0-455E-A1C0-3F678CA39DCE}"/>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56368CED-24E5-45A9-B2EB-56E25011B4A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E5D9DAFA-7738-4DF4-BC0F-1C0893240A6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1593D057-A979-4C20-B164-DF05E5208718}"/>
              </a:ext>
            </a:extLst>
          </p:cNvPr>
          <p:cNvSpPr>
            <a:spLocks noGrp="1"/>
          </p:cNvSpPr>
          <p:nvPr>
            <p:ph type="dt" sz="half" idx="10"/>
          </p:nvPr>
        </p:nvSpPr>
        <p:spPr/>
        <p:txBody>
          <a:bodyPr/>
          <a:lstStyle/>
          <a:p>
            <a:fld id="{AF913AB1-A622-43EE-9A9F-0FE2FD623C3F}" type="datetimeFigureOut">
              <a:rPr lang="en-IN" smtClean="0"/>
              <a:t>25-08-2025</a:t>
            </a:fld>
            <a:endParaRPr lang="en-IN"/>
          </a:p>
        </p:txBody>
      </p:sp>
      <p:sp>
        <p:nvSpPr>
          <p:cNvPr id="6" name="Footer Placeholder 5">
            <a:extLst>
              <a:ext uri="{FF2B5EF4-FFF2-40B4-BE49-F238E27FC236}">
                <a16:creationId xmlns:a16="http://schemas.microsoft.com/office/drawing/2014/main" id="{D69B7A5D-922E-4653-AC3E-247FF041263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C7BBC0F-7518-4D52-9FF2-3CCC9D5DA37B}"/>
              </a:ext>
            </a:extLst>
          </p:cNvPr>
          <p:cNvSpPr>
            <a:spLocks noGrp="1"/>
          </p:cNvSpPr>
          <p:nvPr>
            <p:ph type="sldNum" sz="quarter" idx="12"/>
          </p:nvPr>
        </p:nvSpPr>
        <p:spPr/>
        <p:txBody>
          <a:bodyPr/>
          <a:lstStyle/>
          <a:p>
            <a:fld id="{6EF85E4B-2D0B-4567-957A-DC1924909B05}" type="slidenum">
              <a:rPr lang="en-IN" smtClean="0"/>
              <a:t>‹#›</a:t>
            </a:fld>
            <a:endParaRPr lang="en-IN"/>
          </a:p>
        </p:txBody>
      </p:sp>
    </p:spTree>
    <p:extLst>
      <p:ext uri="{BB962C8B-B14F-4D97-AF65-F5344CB8AC3E}">
        <p14:creationId xmlns:p14="http://schemas.microsoft.com/office/powerpoint/2010/main" val="27572868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12FF7-DEFC-49FC-87E7-4ECD4D951842}"/>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D2EFDA7-6353-4CD9-9209-6E915AC487A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AEEE7D3-2B56-4C2C-8277-58EF5BFD656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93E5B595-D977-44B0-A90F-3D8D2A2EF1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8F1D1C4-039A-4558-ADEB-6EABBE93A0D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6DE8A80D-4C26-43F8-9937-B792EE4FB9BE}"/>
              </a:ext>
            </a:extLst>
          </p:cNvPr>
          <p:cNvSpPr>
            <a:spLocks noGrp="1"/>
          </p:cNvSpPr>
          <p:nvPr>
            <p:ph type="dt" sz="half" idx="10"/>
          </p:nvPr>
        </p:nvSpPr>
        <p:spPr/>
        <p:txBody>
          <a:bodyPr/>
          <a:lstStyle/>
          <a:p>
            <a:fld id="{AF913AB1-A622-43EE-9A9F-0FE2FD623C3F}" type="datetimeFigureOut">
              <a:rPr lang="en-IN" smtClean="0"/>
              <a:t>25-08-2025</a:t>
            </a:fld>
            <a:endParaRPr lang="en-IN"/>
          </a:p>
        </p:txBody>
      </p:sp>
      <p:sp>
        <p:nvSpPr>
          <p:cNvPr id="8" name="Footer Placeholder 7">
            <a:extLst>
              <a:ext uri="{FF2B5EF4-FFF2-40B4-BE49-F238E27FC236}">
                <a16:creationId xmlns:a16="http://schemas.microsoft.com/office/drawing/2014/main" id="{B9EB2F59-7D0C-4C2F-86BE-7D7545EA8BB2}"/>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C7EA5493-6767-465C-87F6-9EF52FD8F14F}"/>
              </a:ext>
            </a:extLst>
          </p:cNvPr>
          <p:cNvSpPr>
            <a:spLocks noGrp="1"/>
          </p:cNvSpPr>
          <p:nvPr>
            <p:ph type="sldNum" sz="quarter" idx="12"/>
          </p:nvPr>
        </p:nvSpPr>
        <p:spPr/>
        <p:txBody>
          <a:bodyPr/>
          <a:lstStyle/>
          <a:p>
            <a:fld id="{6EF85E4B-2D0B-4567-957A-DC1924909B05}" type="slidenum">
              <a:rPr lang="en-IN" smtClean="0"/>
              <a:t>‹#›</a:t>
            </a:fld>
            <a:endParaRPr lang="en-IN"/>
          </a:p>
        </p:txBody>
      </p:sp>
    </p:spTree>
    <p:extLst>
      <p:ext uri="{BB962C8B-B14F-4D97-AF65-F5344CB8AC3E}">
        <p14:creationId xmlns:p14="http://schemas.microsoft.com/office/powerpoint/2010/main" val="38842905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77263-CE34-4E65-9F24-424A106D2852}"/>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B7FCCA34-23C2-4AA2-932E-BC916FDA1A94}"/>
              </a:ext>
            </a:extLst>
          </p:cNvPr>
          <p:cNvSpPr>
            <a:spLocks noGrp="1"/>
          </p:cNvSpPr>
          <p:nvPr>
            <p:ph type="dt" sz="half" idx="10"/>
          </p:nvPr>
        </p:nvSpPr>
        <p:spPr/>
        <p:txBody>
          <a:bodyPr/>
          <a:lstStyle/>
          <a:p>
            <a:fld id="{AF913AB1-A622-43EE-9A9F-0FE2FD623C3F}" type="datetimeFigureOut">
              <a:rPr lang="en-IN" smtClean="0"/>
              <a:t>25-08-2025</a:t>
            </a:fld>
            <a:endParaRPr lang="en-IN"/>
          </a:p>
        </p:txBody>
      </p:sp>
      <p:sp>
        <p:nvSpPr>
          <p:cNvPr id="4" name="Footer Placeholder 3">
            <a:extLst>
              <a:ext uri="{FF2B5EF4-FFF2-40B4-BE49-F238E27FC236}">
                <a16:creationId xmlns:a16="http://schemas.microsoft.com/office/drawing/2014/main" id="{D942AAF8-5526-4418-BAF5-9CB79412FA84}"/>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38B6A327-B4AE-43F7-A0AB-8C915DCCF305}"/>
              </a:ext>
            </a:extLst>
          </p:cNvPr>
          <p:cNvSpPr>
            <a:spLocks noGrp="1"/>
          </p:cNvSpPr>
          <p:nvPr>
            <p:ph type="sldNum" sz="quarter" idx="12"/>
          </p:nvPr>
        </p:nvSpPr>
        <p:spPr/>
        <p:txBody>
          <a:bodyPr/>
          <a:lstStyle/>
          <a:p>
            <a:fld id="{6EF85E4B-2D0B-4567-957A-DC1924909B05}" type="slidenum">
              <a:rPr lang="en-IN" smtClean="0"/>
              <a:t>‹#›</a:t>
            </a:fld>
            <a:endParaRPr lang="en-IN"/>
          </a:p>
        </p:txBody>
      </p:sp>
    </p:spTree>
    <p:extLst>
      <p:ext uri="{BB962C8B-B14F-4D97-AF65-F5344CB8AC3E}">
        <p14:creationId xmlns:p14="http://schemas.microsoft.com/office/powerpoint/2010/main" val="16152792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200A46D-23D9-45A6-BF27-B17CAE2C900B}"/>
              </a:ext>
            </a:extLst>
          </p:cNvPr>
          <p:cNvSpPr>
            <a:spLocks noGrp="1"/>
          </p:cNvSpPr>
          <p:nvPr>
            <p:ph type="dt" sz="half" idx="10"/>
          </p:nvPr>
        </p:nvSpPr>
        <p:spPr/>
        <p:txBody>
          <a:bodyPr/>
          <a:lstStyle/>
          <a:p>
            <a:fld id="{AF913AB1-A622-43EE-9A9F-0FE2FD623C3F}" type="datetimeFigureOut">
              <a:rPr lang="en-IN" smtClean="0"/>
              <a:t>25-08-2025</a:t>
            </a:fld>
            <a:endParaRPr lang="en-IN"/>
          </a:p>
        </p:txBody>
      </p:sp>
      <p:sp>
        <p:nvSpPr>
          <p:cNvPr id="3" name="Footer Placeholder 2">
            <a:extLst>
              <a:ext uri="{FF2B5EF4-FFF2-40B4-BE49-F238E27FC236}">
                <a16:creationId xmlns:a16="http://schemas.microsoft.com/office/drawing/2014/main" id="{E54B070F-314F-4032-8BA2-37C479D2E10A}"/>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A530DC8F-80B2-4F3F-9E00-63541E7097B8}"/>
              </a:ext>
            </a:extLst>
          </p:cNvPr>
          <p:cNvSpPr>
            <a:spLocks noGrp="1"/>
          </p:cNvSpPr>
          <p:nvPr>
            <p:ph type="sldNum" sz="quarter" idx="12"/>
          </p:nvPr>
        </p:nvSpPr>
        <p:spPr/>
        <p:txBody>
          <a:bodyPr/>
          <a:lstStyle/>
          <a:p>
            <a:fld id="{6EF85E4B-2D0B-4567-957A-DC1924909B05}" type="slidenum">
              <a:rPr lang="en-IN" smtClean="0"/>
              <a:t>‹#›</a:t>
            </a:fld>
            <a:endParaRPr lang="en-IN"/>
          </a:p>
        </p:txBody>
      </p:sp>
    </p:spTree>
    <p:extLst>
      <p:ext uri="{BB962C8B-B14F-4D97-AF65-F5344CB8AC3E}">
        <p14:creationId xmlns:p14="http://schemas.microsoft.com/office/powerpoint/2010/main" val="13875679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508A7-4160-4617-9A5D-51C351BCEFB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8467E472-F856-49E0-A4E3-37FC017636F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730D1B77-1B85-465C-B8A3-63C4F76F3E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76C845E-403A-4DB3-A648-E3FED2C16A01}"/>
              </a:ext>
            </a:extLst>
          </p:cNvPr>
          <p:cNvSpPr>
            <a:spLocks noGrp="1"/>
          </p:cNvSpPr>
          <p:nvPr>
            <p:ph type="dt" sz="half" idx="10"/>
          </p:nvPr>
        </p:nvSpPr>
        <p:spPr/>
        <p:txBody>
          <a:bodyPr/>
          <a:lstStyle/>
          <a:p>
            <a:fld id="{AF913AB1-A622-43EE-9A9F-0FE2FD623C3F}" type="datetimeFigureOut">
              <a:rPr lang="en-IN" smtClean="0"/>
              <a:t>25-08-2025</a:t>
            </a:fld>
            <a:endParaRPr lang="en-IN"/>
          </a:p>
        </p:txBody>
      </p:sp>
      <p:sp>
        <p:nvSpPr>
          <p:cNvPr id="6" name="Footer Placeholder 5">
            <a:extLst>
              <a:ext uri="{FF2B5EF4-FFF2-40B4-BE49-F238E27FC236}">
                <a16:creationId xmlns:a16="http://schemas.microsoft.com/office/drawing/2014/main" id="{E84ACADE-8539-436B-B164-002C7B08D421}"/>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9007242C-13F3-4EA4-8F11-FD9C080ABFB9}"/>
              </a:ext>
            </a:extLst>
          </p:cNvPr>
          <p:cNvSpPr>
            <a:spLocks noGrp="1"/>
          </p:cNvSpPr>
          <p:nvPr>
            <p:ph type="sldNum" sz="quarter" idx="12"/>
          </p:nvPr>
        </p:nvSpPr>
        <p:spPr/>
        <p:txBody>
          <a:bodyPr/>
          <a:lstStyle/>
          <a:p>
            <a:fld id="{6EF85E4B-2D0B-4567-957A-DC1924909B05}" type="slidenum">
              <a:rPr lang="en-IN" smtClean="0"/>
              <a:t>‹#›</a:t>
            </a:fld>
            <a:endParaRPr lang="en-IN"/>
          </a:p>
        </p:txBody>
      </p:sp>
    </p:spTree>
    <p:extLst>
      <p:ext uri="{BB962C8B-B14F-4D97-AF65-F5344CB8AC3E}">
        <p14:creationId xmlns:p14="http://schemas.microsoft.com/office/powerpoint/2010/main" val="30286139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60335-8F4F-4E95-95B7-1797DE28EA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7D670752-52FC-4C77-A040-2A3B115C521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IN"/>
          </a:p>
        </p:txBody>
      </p:sp>
      <p:sp>
        <p:nvSpPr>
          <p:cNvPr id="4" name="Text Placeholder 3">
            <a:extLst>
              <a:ext uri="{FF2B5EF4-FFF2-40B4-BE49-F238E27FC236}">
                <a16:creationId xmlns:a16="http://schemas.microsoft.com/office/drawing/2014/main" id="{B3040C54-D301-4E99-A665-15B05B5597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2B6DF58-2CC7-4C11-92C4-02A7ACA1517D}"/>
              </a:ext>
            </a:extLst>
          </p:cNvPr>
          <p:cNvSpPr>
            <a:spLocks noGrp="1"/>
          </p:cNvSpPr>
          <p:nvPr>
            <p:ph type="dt" sz="half" idx="10"/>
          </p:nvPr>
        </p:nvSpPr>
        <p:spPr/>
        <p:txBody>
          <a:bodyPr/>
          <a:lstStyle/>
          <a:p>
            <a:fld id="{AF913AB1-A622-43EE-9A9F-0FE2FD623C3F}" type="datetimeFigureOut">
              <a:rPr lang="en-IN" smtClean="0"/>
              <a:t>25-08-2025</a:t>
            </a:fld>
            <a:endParaRPr lang="en-IN"/>
          </a:p>
        </p:txBody>
      </p:sp>
      <p:sp>
        <p:nvSpPr>
          <p:cNvPr id="6" name="Footer Placeholder 5">
            <a:extLst>
              <a:ext uri="{FF2B5EF4-FFF2-40B4-BE49-F238E27FC236}">
                <a16:creationId xmlns:a16="http://schemas.microsoft.com/office/drawing/2014/main" id="{F8E56AAD-BA41-47E1-B930-BC770DFF1DAF}"/>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F4AD1508-A0A0-40DC-B655-D796CAFA400D}"/>
              </a:ext>
            </a:extLst>
          </p:cNvPr>
          <p:cNvSpPr>
            <a:spLocks noGrp="1"/>
          </p:cNvSpPr>
          <p:nvPr>
            <p:ph type="sldNum" sz="quarter" idx="12"/>
          </p:nvPr>
        </p:nvSpPr>
        <p:spPr/>
        <p:txBody>
          <a:bodyPr/>
          <a:lstStyle/>
          <a:p>
            <a:fld id="{6EF85E4B-2D0B-4567-957A-DC1924909B05}" type="slidenum">
              <a:rPr lang="en-IN" smtClean="0"/>
              <a:t>‹#›</a:t>
            </a:fld>
            <a:endParaRPr lang="en-IN"/>
          </a:p>
        </p:txBody>
      </p:sp>
    </p:spTree>
    <p:extLst>
      <p:ext uri="{BB962C8B-B14F-4D97-AF65-F5344CB8AC3E}">
        <p14:creationId xmlns:p14="http://schemas.microsoft.com/office/powerpoint/2010/main" val="41172681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615B3-A89E-4554-861D-D10C3467848A}"/>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93F88C1A-FB5C-4192-9211-960CECB236E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E00B7B9-FD3A-4D4B-A071-7AA6FA3DE99E}"/>
              </a:ext>
            </a:extLst>
          </p:cNvPr>
          <p:cNvSpPr>
            <a:spLocks noGrp="1"/>
          </p:cNvSpPr>
          <p:nvPr>
            <p:ph type="dt" sz="half" idx="10"/>
          </p:nvPr>
        </p:nvSpPr>
        <p:spPr/>
        <p:txBody>
          <a:bodyPr/>
          <a:lstStyle/>
          <a:p>
            <a:fld id="{AF913AB1-A622-43EE-9A9F-0FE2FD623C3F}" type="datetimeFigureOut">
              <a:rPr lang="en-IN" smtClean="0"/>
              <a:t>25-08-2025</a:t>
            </a:fld>
            <a:endParaRPr lang="en-IN"/>
          </a:p>
        </p:txBody>
      </p:sp>
      <p:sp>
        <p:nvSpPr>
          <p:cNvPr id="5" name="Footer Placeholder 4">
            <a:extLst>
              <a:ext uri="{FF2B5EF4-FFF2-40B4-BE49-F238E27FC236}">
                <a16:creationId xmlns:a16="http://schemas.microsoft.com/office/drawing/2014/main" id="{5B6F1ECB-E5DD-4E20-84B8-14C6912601C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EB6ABD8-6F08-4D6A-B9CA-4FA38E94CF31}"/>
              </a:ext>
            </a:extLst>
          </p:cNvPr>
          <p:cNvSpPr>
            <a:spLocks noGrp="1"/>
          </p:cNvSpPr>
          <p:nvPr>
            <p:ph type="sldNum" sz="quarter" idx="12"/>
          </p:nvPr>
        </p:nvSpPr>
        <p:spPr/>
        <p:txBody>
          <a:bodyPr/>
          <a:lstStyle/>
          <a:p>
            <a:fld id="{6EF85E4B-2D0B-4567-957A-DC1924909B05}" type="slidenum">
              <a:rPr lang="en-IN" smtClean="0"/>
              <a:t>‹#›</a:t>
            </a:fld>
            <a:endParaRPr lang="en-IN"/>
          </a:p>
        </p:txBody>
      </p:sp>
    </p:spTree>
    <p:extLst>
      <p:ext uri="{BB962C8B-B14F-4D97-AF65-F5344CB8AC3E}">
        <p14:creationId xmlns:p14="http://schemas.microsoft.com/office/powerpoint/2010/main" val="15989300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1D6576E-E636-4A8A-B075-A05319B30AC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A3D2462-5468-4884-B961-ED6A501D9BC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AC38FB5-9E6E-43F2-ACDC-78DE01C09488}"/>
              </a:ext>
            </a:extLst>
          </p:cNvPr>
          <p:cNvSpPr>
            <a:spLocks noGrp="1"/>
          </p:cNvSpPr>
          <p:nvPr>
            <p:ph type="dt" sz="half" idx="10"/>
          </p:nvPr>
        </p:nvSpPr>
        <p:spPr/>
        <p:txBody>
          <a:bodyPr/>
          <a:lstStyle/>
          <a:p>
            <a:fld id="{AF913AB1-A622-43EE-9A9F-0FE2FD623C3F}" type="datetimeFigureOut">
              <a:rPr lang="en-IN" smtClean="0"/>
              <a:t>25-08-2025</a:t>
            </a:fld>
            <a:endParaRPr lang="en-IN"/>
          </a:p>
        </p:txBody>
      </p:sp>
      <p:sp>
        <p:nvSpPr>
          <p:cNvPr id="5" name="Footer Placeholder 4">
            <a:extLst>
              <a:ext uri="{FF2B5EF4-FFF2-40B4-BE49-F238E27FC236}">
                <a16:creationId xmlns:a16="http://schemas.microsoft.com/office/drawing/2014/main" id="{CABBAD1E-63F7-40C2-8EF0-920493F62BA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F9009AB-D134-47BD-ACB1-933BC43A4A78}"/>
              </a:ext>
            </a:extLst>
          </p:cNvPr>
          <p:cNvSpPr>
            <a:spLocks noGrp="1"/>
          </p:cNvSpPr>
          <p:nvPr>
            <p:ph type="sldNum" sz="quarter" idx="12"/>
          </p:nvPr>
        </p:nvSpPr>
        <p:spPr/>
        <p:txBody>
          <a:bodyPr/>
          <a:lstStyle/>
          <a:p>
            <a:fld id="{6EF85E4B-2D0B-4567-957A-DC1924909B05}" type="slidenum">
              <a:rPr lang="en-IN" smtClean="0"/>
              <a:t>‹#›</a:t>
            </a:fld>
            <a:endParaRPr lang="en-IN"/>
          </a:p>
        </p:txBody>
      </p:sp>
    </p:spTree>
    <p:extLst>
      <p:ext uri="{BB962C8B-B14F-4D97-AF65-F5344CB8AC3E}">
        <p14:creationId xmlns:p14="http://schemas.microsoft.com/office/powerpoint/2010/main" val="39250911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3EDDB30-4F28-4E48-85CF-1EF65B57FD2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56350"/>
            <a:ext cx="12192000" cy="501650"/>
          </a:xfrm>
          <a:prstGeom prst="rect">
            <a:avLst/>
          </a:prstGeom>
        </p:spPr>
      </p:pic>
      <p:sp>
        <p:nvSpPr>
          <p:cNvPr id="2" name="Title 1">
            <a:extLst>
              <a:ext uri="{FF2B5EF4-FFF2-40B4-BE49-F238E27FC236}">
                <a16:creationId xmlns:a16="http://schemas.microsoft.com/office/drawing/2014/main" id="{9EA2468D-6D16-4835-A3F9-A1C7BD3BD77C}"/>
              </a:ext>
            </a:extLst>
          </p:cNvPr>
          <p:cNvSpPr>
            <a:spLocks noGrp="1"/>
          </p:cNvSpPr>
          <p:nvPr>
            <p:ph type="title"/>
          </p:nvPr>
        </p:nvSpPr>
        <p:spPr>
          <a:xfrm>
            <a:off x="838200" y="441075"/>
            <a:ext cx="10515600" cy="1249613"/>
          </a:xfrm>
        </p:spPr>
        <p:txBody>
          <a:bodyPr/>
          <a:lstStyle>
            <a:lvl1pPr>
              <a:defRPr>
                <a:solidFill>
                  <a:schemeClr val="tx2"/>
                </a:solidFill>
                <a:latin typeface="Arial" panose="020B0604020202020204" pitchFamily="34" charset="0"/>
                <a:cs typeface="Arial" panose="020B0604020202020204" pitchFamily="34" charset="0"/>
              </a:defRPr>
            </a:lvl1pPr>
          </a:lstStyle>
          <a:p>
            <a:r>
              <a:rPr lang="en-US"/>
              <a:t>Click to edit Master title style</a:t>
            </a:r>
            <a:endParaRPr lang="en-IN" dirty="0"/>
          </a:p>
        </p:txBody>
      </p:sp>
      <p:sp>
        <p:nvSpPr>
          <p:cNvPr id="3" name="Content Placeholder 2">
            <a:extLst>
              <a:ext uri="{FF2B5EF4-FFF2-40B4-BE49-F238E27FC236}">
                <a16:creationId xmlns:a16="http://schemas.microsoft.com/office/drawing/2014/main" id="{715D0A82-6589-4B39-BA7A-1296135BC1AB}"/>
              </a:ext>
            </a:extLst>
          </p:cNvPr>
          <p:cNvSpPr>
            <a:spLocks noGrp="1"/>
          </p:cNvSpPr>
          <p:nvPr>
            <p:ph idx="1"/>
          </p:nvPr>
        </p:nvSpPr>
        <p:spPr/>
        <p:txBody>
          <a:bodyPr/>
          <a:lstStyle>
            <a:lvl1pPr>
              <a:defRPr>
                <a:solidFill>
                  <a:srgbClr val="0070C0"/>
                </a:solidFill>
                <a:latin typeface="Arial" panose="020B0604020202020204" pitchFamily="34" charset="0"/>
                <a:cs typeface="Arial" panose="020B0604020202020204" pitchFamily="34" charset="0"/>
              </a:defRPr>
            </a:lvl1pPr>
            <a:lvl2pPr>
              <a:defRPr>
                <a:solidFill>
                  <a:srgbClr val="0070C0"/>
                </a:solidFill>
                <a:latin typeface="Arial" panose="020B0604020202020204" pitchFamily="34" charset="0"/>
                <a:cs typeface="Arial" panose="020B0604020202020204" pitchFamily="34" charset="0"/>
              </a:defRPr>
            </a:lvl2pPr>
            <a:lvl3pPr>
              <a:defRPr>
                <a:solidFill>
                  <a:srgbClr val="0070C0"/>
                </a:solidFill>
                <a:latin typeface="Arial" panose="020B0604020202020204" pitchFamily="34" charset="0"/>
                <a:cs typeface="Arial" panose="020B0604020202020204" pitchFamily="34" charset="0"/>
              </a:defRPr>
            </a:lvl3pPr>
            <a:lvl4pPr>
              <a:defRPr>
                <a:solidFill>
                  <a:srgbClr val="0070C0"/>
                </a:solidFill>
                <a:latin typeface="Arial" panose="020B0604020202020204" pitchFamily="34" charset="0"/>
                <a:cs typeface="Arial" panose="020B0604020202020204" pitchFamily="34" charset="0"/>
              </a:defRPr>
            </a:lvl4pPr>
            <a:lvl5pPr>
              <a:defRPr>
                <a:solidFill>
                  <a:srgbClr val="0070C0"/>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dirty="0"/>
          </a:p>
        </p:txBody>
      </p:sp>
      <p:sp>
        <p:nvSpPr>
          <p:cNvPr id="4" name="Date Placeholder 3">
            <a:extLst>
              <a:ext uri="{FF2B5EF4-FFF2-40B4-BE49-F238E27FC236}">
                <a16:creationId xmlns:a16="http://schemas.microsoft.com/office/drawing/2014/main" id="{086E370D-5ED6-45DC-8097-DD1969B20DC0}"/>
              </a:ext>
            </a:extLst>
          </p:cNvPr>
          <p:cNvSpPr>
            <a:spLocks noGrp="1"/>
          </p:cNvSpPr>
          <p:nvPr>
            <p:ph type="dt" sz="half" idx="10"/>
          </p:nvPr>
        </p:nvSpPr>
        <p:spPr/>
        <p:txBody>
          <a:bodyPr/>
          <a:lstStyle/>
          <a:p>
            <a:fld id="{6140B2D7-7A27-4802-BEEF-CC9627EE1C6A}" type="datetimeFigureOut">
              <a:rPr lang="en-IN" smtClean="0"/>
              <a:t>25-08-2025</a:t>
            </a:fld>
            <a:endParaRPr lang="en-IN"/>
          </a:p>
        </p:txBody>
      </p:sp>
      <p:sp>
        <p:nvSpPr>
          <p:cNvPr id="5" name="Footer Placeholder 4">
            <a:extLst>
              <a:ext uri="{FF2B5EF4-FFF2-40B4-BE49-F238E27FC236}">
                <a16:creationId xmlns:a16="http://schemas.microsoft.com/office/drawing/2014/main" id="{0A7510E8-ABB8-4CCF-861E-93BB376A22C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E699DBD-5833-4706-9444-004F8A1BE68B}"/>
              </a:ext>
            </a:extLst>
          </p:cNvPr>
          <p:cNvSpPr>
            <a:spLocks noGrp="1"/>
          </p:cNvSpPr>
          <p:nvPr>
            <p:ph type="sldNum" sz="quarter" idx="12"/>
          </p:nvPr>
        </p:nvSpPr>
        <p:spPr/>
        <p:txBody>
          <a:bodyPr/>
          <a:lstStyle/>
          <a:p>
            <a:fld id="{B54CC9D3-D540-47FE-8804-EDCAE3302B1D}" type="slidenum">
              <a:rPr lang="en-IN" smtClean="0"/>
              <a:t>‹#›</a:t>
            </a:fld>
            <a:endParaRPr lang="en-IN"/>
          </a:p>
        </p:txBody>
      </p:sp>
      <p:pic>
        <p:nvPicPr>
          <p:cNvPr id="10" name="Picture 9">
            <a:extLst>
              <a:ext uri="{FF2B5EF4-FFF2-40B4-BE49-F238E27FC236}">
                <a16:creationId xmlns:a16="http://schemas.microsoft.com/office/drawing/2014/main" id="{A176D2F4-CF1B-4709-82FE-AC2A1FBE0B9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24714"/>
          <a:stretch/>
        </p:blipFill>
        <p:spPr>
          <a:xfrm>
            <a:off x="0" y="16125"/>
            <a:ext cx="12192000" cy="424950"/>
          </a:xfrm>
          <a:prstGeom prst="rect">
            <a:avLst/>
          </a:prstGeom>
        </p:spPr>
      </p:pic>
    </p:spTree>
    <p:extLst>
      <p:ext uri="{BB962C8B-B14F-4D97-AF65-F5344CB8AC3E}">
        <p14:creationId xmlns:p14="http://schemas.microsoft.com/office/powerpoint/2010/main" val="24496366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84AF037-5917-425C-B7D2-CBEB4C7DE42A}"/>
              </a:ext>
            </a:extLst>
          </p:cNvPr>
          <p:cNvSpPr>
            <a:spLocks noGrp="1"/>
          </p:cNvSpPr>
          <p:nvPr>
            <p:ph type="title"/>
          </p:nvPr>
        </p:nvSpPr>
        <p:spPr>
          <a:xfrm>
            <a:off x="838200" y="703385"/>
            <a:ext cx="10515600" cy="987303"/>
          </a:xfrm>
          <a:prstGeom prst="rect">
            <a:avLst/>
          </a:prstGeom>
        </p:spPr>
        <p:txBody>
          <a:bodyPr vert="horz" lIns="91440" tIns="45720" rIns="91440" bIns="45720" rtlCol="0" anchor="ctr">
            <a:normAutofit/>
          </a:bodyPr>
          <a:lstStyle/>
          <a:p>
            <a:r>
              <a:rPr lang="en-US"/>
              <a:t>Click to edit Master title style</a:t>
            </a:r>
            <a:endParaRPr lang="en-IN" dirty="0"/>
          </a:p>
        </p:txBody>
      </p:sp>
      <p:sp>
        <p:nvSpPr>
          <p:cNvPr id="3" name="Text Placeholder 2">
            <a:extLst>
              <a:ext uri="{FF2B5EF4-FFF2-40B4-BE49-F238E27FC236}">
                <a16:creationId xmlns:a16="http://schemas.microsoft.com/office/drawing/2014/main" id="{7A159908-A3BE-422A-BA85-E033122ED3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98DB88C-D3EA-496E-9808-B7AB69B90D1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913AB1-A622-43EE-9A9F-0FE2FD623C3F}" type="datetimeFigureOut">
              <a:rPr lang="en-IN" smtClean="0"/>
              <a:t>25-08-2025</a:t>
            </a:fld>
            <a:endParaRPr lang="en-IN"/>
          </a:p>
        </p:txBody>
      </p:sp>
      <p:sp>
        <p:nvSpPr>
          <p:cNvPr id="5" name="Footer Placeholder 4">
            <a:extLst>
              <a:ext uri="{FF2B5EF4-FFF2-40B4-BE49-F238E27FC236}">
                <a16:creationId xmlns:a16="http://schemas.microsoft.com/office/drawing/2014/main" id="{A2E9EF90-5B6F-4029-A433-DDFAFE70289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409394FB-AFDD-426D-BFF5-E9E44B79714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F85E4B-2D0B-4567-957A-DC1924909B05}" type="slidenum">
              <a:rPr lang="en-IN" smtClean="0"/>
              <a:t>‹#›</a:t>
            </a:fld>
            <a:endParaRPr lang="en-IN"/>
          </a:p>
        </p:txBody>
      </p:sp>
    </p:spTree>
    <p:extLst>
      <p:ext uri="{BB962C8B-B14F-4D97-AF65-F5344CB8AC3E}">
        <p14:creationId xmlns:p14="http://schemas.microsoft.com/office/powerpoint/2010/main" val="4248271197"/>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9384F6A-3827-4E87-963C-A63BA6EBB9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748C327-D1FA-4A00-A336-E9722A5D33F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1E668E4-15B4-4B8A-9350-4F2D5D0194F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40B2D7-7A27-4802-BEEF-CC9627EE1C6A}" type="datetimeFigureOut">
              <a:rPr lang="en-IN" smtClean="0"/>
              <a:t>25-08-2025</a:t>
            </a:fld>
            <a:endParaRPr lang="en-IN"/>
          </a:p>
        </p:txBody>
      </p:sp>
      <p:sp>
        <p:nvSpPr>
          <p:cNvPr id="5" name="Footer Placeholder 4">
            <a:extLst>
              <a:ext uri="{FF2B5EF4-FFF2-40B4-BE49-F238E27FC236}">
                <a16:creationId xmlns:a16="http://schemas.microsoft.com/office/drawing/2014/main" id="{82E861F9-1BCC-4AC8-B23A-188304A6551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67109477-2AEE-4D07-9DD9-2817316C3E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4CC9D3-D540-47FE-8804-EDCAE3302B1D}" type="slidenum">
              <a:rPr lang="en-IN" smtClean="0"/>
              <a:t>‹#›</a:t>
            </a:fld>
            <a:endParaRPr lang="en-IN"/>
          </a:p>
        </p:txBody>
      </p:sp>
    </p:spTree>
    <p:extLst>
      <p:ext uri="{BB962C8B-B14F-4D97-AF65-F5344CB8AC3E}">
        <p14:creationId xmlns:p14="http://schemas.microsoft.com/office/powerpoint/2010/main" val="2492862532"/>
      </p:ext>
    </p:extLst>
  </p:cSld>
  <p:clrMap bg1="lt1" tx1="dk1" bg2="lt2" tx2="dk2" accent1="accent1" accent2="accent2" accent3="accent3" accent4="accent4" accent5="accent5" accent6="accent6" hlink="hlink" folHlink="folHlink"/>
  <p:sldLayoutIdLst>
    <p:sldLayoutId id="214748365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1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8" Type="http://schemas.openxmlformats.org/officeDocument/2006/relationships/image" Target="../media/image21.jpeg"/><Relationship Id="rId13" Type="http://schemas.openxmlformats.org/officeDocument/2006/relationships/image" Target="../media/image26.jpeg"/><Relationship Id="rId3" Type="http://schemas.openxmlformats.org/officeDocument/2006/relationships/image" Target="../media/image16.png"/><Relationship Id="rId7" Type="http://schemas.openxmlformats.org/officeDocument/2006/relationships/image" Target="../media/image20.jpeg"/><Relationship Id="rId12" Type="http://schemas.openxmlformats.org/officeDocument/2006/relationships/image" Target="../media/image25.jpe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19.jpeg"/><Relationship Id="rId11" Type="http://schemas.openxmlformats.org/officeDocument/2006/relationships/image" Target="../media/image24.jpeg"/><Relationship Id="rId5" Type="http://schemas.openxmlformats.org/officeDocument/2006/relationships/image" Target="../media/image18.jpeg"/><Relationship Id="rId10" Type="http://schemas.openxmlformats.org/officeDocument/2006/relationships/image" Target="../media/image23.jpeg"/><Relationship Id="rId4" Type="http://schemas.openxmlformats.org/officeDocument/2006/relationships/image" Target="../media/image17.jpeg"/><Relationship Id="rId9" Type="http://schemas.openxmlformats.org/officeDocument/2006/relationships/image" Target="../media/image22.jpeg"/></Relationships>
</file>

<file path=ppt/slides/_rels/slide6.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31.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12.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12.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png"/></Relationships>
</file>

<file path=ppt/slides/_rels/slide1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eg"/><Relationship Id="rId1" Type="http://schemas.openxmlformats.org/officeDocument/2006/relationships/slideLayout" Target="../slideLayouts/slideLayout12.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12.xml"/><Relationship Id="rId5" Type="http://schemas.openxmlformats.org/officeDocument/2006/relationships/image" Target="../media/image50.png"/><Relationship Id="rId4" Type="http://schemas.openxmlformats.org/officeDocument/2006/relationships/image" Target="../media/image49.jpeg"/></Relationships>
</file>

<file path=ppt/slides/_rels/slide1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jpeg"/><Relationship Id="rId1" Type="http://schemas.openxmlformats.org/officeDocument/2006/relationships/slideLayout" Target="../slideLayouts/slideLayout12.xml"/><Relationship Id="rId4" Type="http://schemas.microsoft.com/office/2007/relationships/hdphoto" Target="../media/hdphoto2.wdp"/></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 Id="rId5" Type="http://schemas.openxmlformats.org/officeDocument/2006/relationships/image" Target="../media/image56.png"/><Relationship Id="rId4" Type="http://schemas.openxmlformats.org/officeDocument/2006/relationships/image" Target="../media/image55.jpeg"/></Relationships>
</file>

<file path=ppt/slides/_rels/slide1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59.png"/></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diagramLayout" Target="../diagrams/layout4.xml"/><Relationship Id="rId7" Type="http://schemas.openxmlformats.org/officeDocument/2006/relationships/image" Target="../media/image67.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4.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diagramLayout" Target="../diagrams/layout5.xml"/><Relationship Id="rId7" Type="http://schemas.openxmlformats.org/officeDocument/2006/relationships/image" Target="../media/image69.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11" Type="http://schemas.openxmlformats.org/officeDocument/2006/relationships/image" Target="../media/image73.png"/><Relationship Id="rId5" Type="http://schemas.openxmlformats.org/officeDocument/2006/relationships/diagramColors" Target="../diagrams/colors5.xml"/><Relationship Id="rId10" Type="http://schemas.openxmlformats.org/officeDocument/2006/relationships/image" Target="../media/image72.png"/><Relationship Id="rId4" Type="http://schemas.openxmlformats.org/officeDocument/2006/relationships/diagramQuickStyle" Target="../diagrams/quickStyle5.xml"/><Relationship Id="rId9" Type="http://schemas.openxmlformats.org/officeDocument/2006/relationships/image" Target="../media/image71.png"/></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6.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86.gi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08.emf"/><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hyperlink" Target="https://docs.microsoft.com/en-us/power-bi/service-free-vs-pro" TargetMode="Externa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28F2A-B7BC-4D21-9245-188FA20667BD}"/>
              </a:ext>
            </a:extLst>
          </p:cNvPr>
          <p:cNvSpPr>
            <a:spLocks noGrp="1"/>
          </p:cNvSpPr>
          <p:nvPr>
            <p:ph type="ctrTitle"/>
          </p:nvPr>
        </p:nvSpPr>
        <p:spPr>
          <a:xfrm>
            <a:off x="865239" y="1938440"/>
            <a:ext cx="9144000" cy="3878160"/>
          </a:xfrm>
        </p:spPr>
        <p:txBody>
          <a:bodyPr/>
          <a:lstStyle/>
          <a:p>
            <a:r>
              <a:rPr lang="en-IN" b="1" dirty="0">
                <a:solidFill>
                  <a:srgbClr val="FFC000"/>
                </a:solidFill>
              </a:rPr>
              <a:t>Introduction to Power BI</a:t>
            </a:r>
            <a:br>
              <a:rPr lang="en-IN" b="1" dirty="0">
                <a:solidFill>
                  <a:srgbClr val="FFC000"/>
                </a:solidFill>
              </a:rPr>
            </a:br>
            <a:r>
              <a:rPr lang="en-IN" sz="4800" b="1" dirty="0">
                <a:solidFill>
                  <a:srgbClr val="FFC000"/>
                </a:solidFill>
              </a:rPr>
              <a:t>Trainer –Naveen Mishra </a:t>
            </a:r>
            <a:br>
              <a:rPr lang="en-IN" b="1" dirty="0">
                <a:solidFill>
                  <a:srgbClr val="FFC000"/>
                </a:solidFill>
              </a:rPr>
            </a:br>
            <a:endParaRPr lang="en-IN" b="1" dirty="0">
              <a:solidFill>
                <a:srgbClr val="FFC000"/>
              </a:solidFill>
            </a:endParaRPr>
          </a:p>
        </p:txBody>
      </p:sp>
      <p:pic>
        <p:nvPicPr>
          <p:cNvPr id="8" name="Picture 7">
            <a:extLst>
              <a:ext uri="{FF2B5EF4-FFF2-40B4-BE49-F238E27FC236}">
                <a16:creationId xmlns:a16="http://schemas.microsoft.com/office/drawing/2014/main" id="{C04AE0F1-C4E6-464F-B865-8C6E25A517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95970" y="1041400"/>
            <a:ext cx="3536538" cy="2121923"/>
          </a:xfrm>
          <a:prstGeom prst="rect">
            <a:avLst/>
          </a:prstGeom>
        </p:spPr>
      </p:pic>
      <p:pic>
        <p:nvPicPr>
          <p:cNvPr id="3" name="Picture 2">
            <a:extLst>
              <a:ext uri="{FF2B5EF4-FFF2-40B4-BE49-F238E27FC236}">
                <a16:creationId xmlns:a16="http://schemas.microsoft.com/office/drawing/2014/main" id="{1DC228BE-BDB9-031E-74E4-A81A0B00F89E}"/>
              </a:ext>
            </a:extLst>
          </p:cNvPr>
          <p:cNvPicPr>
            <a:picLocks noChangeAspect="1"/>
          </p:cNvPicPr>
          <p:nvPr/>
        </p:nvPicPr>
        <p:blipFill>
          <a:blip r:embed="rId3"/>
          <a:stretch>
            <a:fillRect/>
          </a:stretch>
        </p:blipFill>
        <p:spPr>
          <a:xfrm>
            <a:off x="4008489" y="-13517"/>
            <a:ext cx="2857500" cy="752475"/>
          </a:xfrm>
          <a:prstGeom prst="rect">
            <a:avLst/>
          </a:prstGeom>
        </p:spPr>
      </p:pic>
    </p:spTree>
    <p:extLst>
      <p:ext uri="{BB962C8B-B14F-4D97-AF65-F5344CB8AC3E}">
        <p14:creationId xmlns:p14="http://schemas.microsoft.com/office/powerpoint/2010/main" val="42868061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5ECD1-E906-A3B6-942C-F8F76B4B5DFE}"/>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dirty="0">
                <a:solidFill>
                  <a:srgbClr val="FFFFFF"/>
                </a:solidFill>
                <a:latin typeface="+mj-lt"/>
                <a:ea typeface="+mj-ea"/>
                <a:cs typeface="+mj-cs"/>
              </a:rPr>
              <a:t>MNC &amp; Indian Corporate Customers </a:t>
            </a:r>
          </a:p>
        </p:txBody>
      </p:sp>
      <p:grpSp>
        <p:nvGrpSpPr>
          <p:cNvPr id="5" name="Group 4">
            <a:extLst>
              <a:ext uri="{FF2B5EF4-FFF2-40B4-BE49-F238E27FC236}">
                <a16:creationId xmlns:a16="http://schemas.microsoft.com/office/drawing/2014/main" id="{2751E720-3E85-1182-3B58-3B5A7C0B8996}"/>
              </a:ext>
            </a:extLst>
          </p:cNvPr>
          <p:cNvGrpSpPr/>
          <p:nvPr/>
        </p:nvGrpSpPr>
        <p:grpSpPr>
          <a:xfrm>
            <a:off x="4603491" y="637574"/>
            <a:ext cx="7345858" cy="5582851"/>
            <a:chOff x="4603491" y="637574"/>
            <a:chExt cx="7345858" cy="5582851"/>
          </a:xfrm>
        </p:grpSpPr>
        <p:pic>
          <p:nvPicPr>
            <p:cNvPr id="7" name="Picture 6">
              <a:extLst>
                <a:ext uri="{FF2B5EF4-FFF2-40B4-BE49-F238E27FC236}">
                  <a16:creationId xmlns:a16="http://schemas.microsoft.com/office/drawing/2014/main" id="{383D3A43-AD80-91E7-DF50-5C6D0875177F}"/>
                </a:ext>
              </a:extLst>
            </p:cNvPr>
            <p:cNvPicPr>
              <a:picLocks noChangeAspect="1"/>
            </p:cNvPicPr>
            <p:nvPr/>
          </p:nvPicPr>
          <p:blipFill>
            <a:blip r:embed="rId2"/>
            <a:stretch>
              <a:fillRect/>
            </a:stretch>
          </p:blipFill>
          <p:spPr>
            <a:xfrm>
              <a:off x="4603491" y="637574"/>
              <a:ext cx="7345858" cy="5582851"/>
            </a:xfrm>
            <a:prstGeom prst="rect">
              <a:avLst/>
            </a:prstGeom>
          </p:spPr>
        </p:pic>
        <p:pic>
          <p:nvPicPr>
            <p:cNvPr id="4" name="Picture 3">
              <a:extLst>
                <a:ext uri="{FF2B5EF4-FFF2-40B4-BE49-F238E27FC236}">
                  <a16:creationId xmlns:a16="http://schemas.microsoft.com/office/drawing/2014/main" id="{BF485820-4D87-43AA-3165-750534171C98}"/>
                </a:ext>
              </a:extLst>
            </p:cNvPr>
            <p:cNvPicPr>
              <a:picLocks noChangeAspect="1"/>
            </p:cNvPicPr>
            <p:nvPr/>
          </p:nvPicPr>
          <p:blipFill>
            <a:blip r:embed="rId3"/>
            <a:stretch>
              <a:fillRect/>
            </a:stretch>
          </p:blipFill>
          <p:spPr>
            <a:xfrm>
              <a:off x="11062949" y="3429000"/>
              <a:ext cx="886400" cy="868311"/>
            </a:xfrm>
            <a:prstGeom prst="rect">
              <a:avLst/>
            </a:prstGeom>
          </p:spPr>
        </p:pic>
      </p:grpSp>
      <p:pic>
        <p:nvPicPr>
          <p:cNvPr id="6" name="Picture 5">
            <a:extLst>
              <a:ext uri="{FF2B5EF4-FFF2-40B4-BE49-F238E27FC236}">
                <a16:creationId xmlns:a16="http://schemas.microsoft.com/office/drawing/2014/main" id="{E7C3715B-F854-4867-8B2A-23D69BEBEE76}"/>
              </a:ext>
            </a:extLst>
          </p:cNvPr>
          <p:cNvPicPr>
            <a:picLocks noChangeAspect="1"/>
          </p:cNvPicPr>
          <p:nvPr/>
        </p:nvPicPr>
        <p:blipFill>
          <a:blip r:embed="rId4"/>
          <a:stretch>
            <a:fillRect/>
          </a:stretch>
        </p:blipFill>
        <p:spPr>
          <a:xfrm>
            <a:off x="11190176" y="5782592"/>
            <a:ext cx="886400" cy="352107"/>
          </a:xfrm>
          <a:prstGeom prst="rect">
            <a:avLst/>
          </a:prstGeom>
        </p:spPr>
      </p:pic>
      <p:pic>
        <p:nvPicPr>
          <p:cNvPr id="8" name="Picture 7">
            <a:extLst>
              <a:ext uri="{FF2B5EF4-FFF2-40B4-BE49-F238E27FC236}">
                <a16:creationId xmlns:a16="http://schemas.microsoft.com/office/drawing/2014/main" id="{BF302C4E-6D5E-2FAF-D8C1-35E7FD3204F0}"/>
              </a:ext>
            </a:extLst>
          </p:cNvPr>
          <p:cNvPicPr>
            <a:picLocks noChangeAspect="1"/>
          </p:cNvPicPr>
          <p:nvPr/>
        </p:nvPicPr>
        <p:blipFill>
          <a:blip r:embed="rId5"/>
          <a:stretch>
            <a:fillRect/>
          </a:stretch>
        </p:blipFill>
        <p:spPr>
          <a:xfrm>
            <a:off x="891406" y="1782936"/>
            <a:ext cx="3093988" cy="3292125"/>
          </a:xfrm>
          <a:prstGeom prst="rect">
            <a:avLst/>
          </a:prstGeom>
        </p:spPr>
      </p:pic>
      <p:pic>
        <p:nvPicPr>
          <p:cNvPr id="9" name="Picture 8">
            <a:extLst>
              <a:ext uri="{FF2B5EF4-FFF2-40B4-BE49-F238E27FC236}">
                <a16:creationId xmlns:a16="http://schemas.microsoft.com/office/drawing/2014/main" id="{950F5F0F-58ED-DB60-913A-855349794D9B}"/>
              </a:ext>
            </a:extLst>
          </p:cNvPr>
          <p:cNvPicPr>
            <a:picLocks noChangeAspect="1"/>
          </p:cNvPicPr>
          <p:nvPr/>
        </p:nvPicPr>
        <p:blipFill>
          <a:blip r:embed="rId6"/>
          <a:stretch>
            <a:fillRect/>
          </a:stretch>
        </p:blipFill>
        <p:spPr>
          <a:xfrm>
            <a:off x="11284638" y="5224034"/>
            <a:ext cx="791938" cy="299455"/>
          </a:xfrm>
          <a:prstGeom prst="rect">
            <a:avLst/>
          </a:prstGeom>
        </p:spPr>
      </p:pic>
      <p:pic>
        <p:nvPicPr>
          <p:cNvPr id="11" name="Picture 10">
            <a:extLst>
              <a:ext uri="{FF2B5EF4-FFF2-40B4-BE49-F238E27FC236}">
                <a16:creationId xmlns:a16="http://schemas.microsoft.com/office/drawing/2014/main" id="{D55D58DF-BBF8-79F3-BC6E-A4B3655C62BD}"/>
              </a:ext>
            </a:extLst>
          </p:cNvPr>
          <p:cNvPicPr>
            <a:picLocks noChangeAspect="1"/>
          </p:cNvPicPr>
          <p:nvPr/>
        </p:nvPicPr>
        <p:blipFill>
          <a:blip r:embed="rId7"/>
          <a:stretch>
            <a:fillRect/>
          </a:stretch>
        </p:blipFill>
        <p:spPr>
          <a:xfrm>
            <a:off x="3657600" y="677911"/>
            <a:ext cx="1038365" cy="501455"/>
          </a:xfrm>
          <a:prstGeom prst="rect">
            <a:avLst/>
          </a:prstGeom>
        </p:spPr>
      </p:pic>
      <p:pic>
        <p:nvPicPr>
          <p:cNvPr id="10" name="Picture 9">
            <a:extLst>
              <a:ext uri="{FF2B5EF4-FFF2-40B4-BE49-F238E27FC236}">
                <a16:creationId xmlns:a16="http://schemas.microsoft.com/office/drawing/2014/main" id="{F7E1EEF6-3630-BC1C-E052-E97D1DCE32A2}"/>
              </a:ext>
            </a:extLst>
          </p:cNvPr>
          <p:cNvPicPr>
            <a:picLocks noChangeAspect="1"/>
          </p:cNvPicPr>
          <p:nvPr/>
        </p:nvPicPr>
        <p:blipFill>
          <a:blip r:embed="rId8"/>
          <a:stretch>
            <a:fillRect/>
          </a:stretch>
        </p:blipFill>
        <p:spPr>
          <a:xfrm>
            <a:off x="3588621" y="1363696"/>
            <a:ext cx="1083850" cy="351045"/>
          </a:xfrm>
          <a:prstGeom prst="rect">
            <a:avLst/>
          </a:prstGeom>
        </p:spPr>
      </p:pic>
    </p:spTree>
    <p:extLst>
      <p:ext uri="{BB962C8B-B14F-4D97-AF65-F5344CB8AC3E}">
        <p14:creationId xmlns:p14="http://schemas.microsoft.com/office/powerpoint/2010/main" val="11310710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C8735-59FD-7F1C-799A-2003801ED730}"/>
              </a:ext>
            </a:extLst>
          </p:cNvPr>
          <p:cNvSpPr>
            <a:spLocks noGrp="1"/>
          </p:cNvSpPr>
          <p:nvPr>
            <p:ph type="title"/>
          </p:nvPr>
        </p:nvSpPr>
        <p:spPr/>
        <p:txBody>
          <a:bodyPr/>
          <a:lstStyle/>
          <a:p>
            <a:r>
              <a:rPr lang="en-IN" dirty="0"/>
              <a:t>Qualification</a:t>
            </a:r>
          </a:p>
        </p:txBody>
      </p:sp>
      <p:sp>
        <p:nvSpPr>
          <p:cNvPr id="3" name="Content Placeholder 2">
            <a:extLst>
              <a:ext uri="{FF2B5EF4-FFF2-40B4-BE49-F238E27FC236}">
                <a16:creationId xmlns:a16="http://schemas.microsoft.com/office/drawing/2014/main" id="{38B0B890-E379-2209-6A52-330D906198BF}"/>
              </a:ext>
            </a:extLst>
          </p:cNvPr>
          <p:cNvSpPr>
            <a:spLocks noGrp="1"/>
          </p:cNvSpPr>
          <p:nvPr>
            <p:ph idx="1"/>
          </p:nvPr>
        </p:nvSpPr>
        <p:spPr>
          <a:xfrm>
            <a:off x="838200" y="1609725"/>
            <a:ext cx="10515600" cy="4567238"/>
          </a:xfrm>
        </p:spPr>
        <p:txBody>
          <a:bodyPr>
            <a:normAutofit/>
          </a:bodyPr>
          <a:lstStyle/>
          <a:p>
            <a:pPr marL="342900" marR="0" lvl="0" indent="-342900" algn="just" hangingPunct="0">
              <a:lnSpc>
                <a:spcPct val="150000"/>
              </a:lnSpc>
              <a:spcBef>
                <a:spcPts val="0"/>
              </a:spcBef>
              <a:spcAft>
                <a:spcPts val="0"/>
              </a:spcAft>
              <a:buFont typeface="Wingdings" panose="05000000000000000000" pitchFamily="2" charset="2"/>
              <a:buChar char=""/>
              <a:tabLst>
                <a:tab pos="457200" algn="l"/>
              </a:tabLst>
            </a:pPr>
            <a:r>
              <a:rPr lang="en-GB" sz="2000" b="1" dirty="0">
                <a:solidFill>
                  <a:schemeClr val="tx1">
                    <a:lumMod val="75000"/>
                    <a:lumOff val="25000"/>
                  </a:schemeClr>
                </a:solidFill>
                <a:effectLst/>
                <a:latin typeface="Arial" panose="020B0604020202020204" pitchFamily="34" charset="0"/>
                <a:ea typeface="Times New Roman" panose="02020603050405020304" pitchFamily="18" charset="0"/>
              </a:rPr>
              <a:t>Master in Computer Application (MCA) </a:t>
            </a:r>
          </a:p>
          <a:p>
            <a:pPr marL="342900" marR="0" lvl="0" indent="-342900" algn="just" hangingPunct="0">
              <a:lnSpc>
                <a:spcPct val="150000"/>
              </a:lnSpc>
              <a:spcBef>
                <a:spcPts val="0"/>
              </a:spcBef>
              <a:spcAft>
                <a:spcPts val="0"/>
              </a:spcAft>
              <a:buFont typeface="Wingdings" panose="05000000000000000000" pitchFamily="2" charset="2"/>
              <a:buChar char=""/>
              <a:tabLst>
                <a:tab pos="457200" algn="l"/>
              </a:tabLst>
            </a:pPr>
            <a:r>
              <a:rPr lang="en-GB" sz="2000" b="1" dirty="0">
                <a:solidFill>
                  <a:schemeClr val="tx1">
                    <a:lumMod val="75000"/>
                    <a:lumOff val="25000"/>
                  </a:schemeClr>
                </a:solidFill>
                <a:effectLst/>
                <a:latin typeface="Arial" panose="020B0604020202020204" pitchFamily="34" charset="0"/>
                <a:ea typeface="Times New Roman" panose="02020603050405020304" pitchFamily="18" charset="0"/>
              </a:rPr>
              <a:t>Advanced Diploma of Computer Application (ADCA) -2002 (IGNOU)</a:t>
            </a:r>
            <a:endParaRPr lang="en-IN" sz="2000" b="1" dirty="0">
              <a:solidFill>
                <a:schemeClr val="tx1">
                  <a:lumMod val="75000"/>
                  <a:lumOff val="25000"/>
                </a:schemeClr>
              </a:solidFill>
              <a:effectLst/>
              <a:latin typeface="Times New Roman" panose="02020603050405020304" pitchFamily="18" charset="0"/>
              <a:ea typeface="Times New Roman" panose="02020603050405020304" pitchFamily="18" charset="0"/>
            </a:endParaRPr>
          </a:p>
          <a:p>
            <a:pPr marL="342900" marR="0" lvl="0" indent="-342900" algn="just" hangingPunct="0">
              <a:lnSpc>
                <a:spcPct val="150000"/>
              </a:lnSpc>
              <a:spcBef>
                <a:spcPts val="0"/>
              </a:spcBef>
              <a:spcAft>
                <a:spcPts val="0"/>
              </a:spcAft>
              <a:buFont typeface="Wingdings" panose="05000000000000000000" pitchFamily="2" charset="2"/>
              <a:buChar char=""/>
              <a:tabLst>
                <a:tab pos="457200" algn="l"/>
              </a:tabLst>
            </a:pPr>
            <a:r>
              <a:rPr lang="en-GB" sz="2000" b="1" dirty="0">
                <a:solidFill>
                  <a:schemeClr val="tx1">
                    <a:lumMod val="75000"/>
                    <a:lumOff val="25000"/>
                  </a:schemeClr>
                </a:solidFill>
                <a:effectLst/>
                <a:latin typeface="Arial" panose="020B0604020202020204" pitchFamily="34" charset="0"/>
                <a:ea typeface="Times New Roman" panose="02020603050405020304" pitchFamily="18" charset="0"/>
              </a:rPr>
              <a:t>Bachelor in Computer Application (BCA) -2001 (IGNOU)</a:t>
            </a:r>
            <a:endParaRPr lang="en-IN" sz="2000" b="1" dirty="0">
              <a:solidFill>
                <a:schemeClr val="tx1">
                  <a:lumMod val="75000"/>
                  <a:lumOff val="25000"/>
                </a:schemeClr>
              </a:solidFill>
              <a:effectLst/>
              <a:latin typeface="Times New Roman" panose="02020603050405020304" pitchFamily="18" charset="0"/>
              <a:ea typeface="Times New Roman" panose="02020603050405020304" pitchFamily="18" charset="0"/>
            </a:endParaRPr>
          </a:p>
          <a:p>
            <a:pPr marL="342900" marR="0" lvl="0" indent="-342900" algn="just" hangingPunct="0">
              <a:lnSpc>
                <a:spcPct val="150000"/>
              </a:lnSpc>
              <a:spcBef>
                <a:spcPts val="0"/>
              </a:spcBef>
              <a:spcAft>
                <a:spcPts val="0"/>
              </a:spcAft>
              <a:buFont typeface="Wingdings" panose="05000000000000000000" pitchFamily="2" charset="2"/>
              <a:buChar char=""/>
              <a:tabLst>
                <a:tab pos="457200" algn="l"/>
              </a:tabLst>
            </a:pPr>
            <a:r>
              <a:rPr lang="en-GB" sz="2000" b="1" dirty="0">
                <a:solidFill>
                  <a:schemeClr val="tx1">
                    <a:lumMod val="75000"/>
                    <a:lumOff val="25000"/>
                  </a:schemeClr>
                </a:solidFill>
                <a:effectLst/>
                <a:latin typeface="Arial" panose="020B0604020202020204" pitchFamily="34" charset="0"/>
                <a:ea typeface="Times New Roman" panose="02020603050405020304" pitchFamily="18" charset="0"/>
              </a:rPr>
              <a:t>O Level From DOEACC, New Delhi - 2000 </a:t>
            </a:r>
            <a:endParaRPr lang="en-IN" sz="2000" b="1" dirty="0">
              <a:solidFill>
                <a:schemeClr val="tx1">
                  <a:lumMod val="75000"/>
                  <a:lumOff val="25000"/>
                </a:schemeClr>
              </a:solidFill>
              <a:effectLst/>
              <a:latin typeface="Times New Roman" panose="02020603050405020304" pitchFamily="18" charset="0"/>
              <a:ea typeface="Times New Roman" panose="02020603050405020304" pitchFamily="18" charset="0"/>
            </a:endParaRPr>
          </a:p>
          <a:p>
            <a:pPr marL="342900" marR="0" lvl="0" indent="-342900" algn="just" hangingPunct="0">
              <a:lnSpc>
                <a:spcPct val="150000"/>
              </a:lnSpc>
              <a:spcBef>
                <a:spcPts val="0"/>
              </a:spcBef>
              <a:spcAft>
                <a:spcPts val="0"/>
              </a:spcAft>
              <a:buFont typeface="Wingdings" panose="05000000000000000000" pitchFamily="2" charset="2"/>
              <a:buChar char=""/>
              <a:tabLst>
                <a:tab pos="457200" algn="l"/>
              </a:tabLst>
            </a:pPr>
            <a:r>
              <a:rPr lang="en-GB" sz="2000" b="1" dirty="0">
                <a:solidFill>
                  <a:schemeClr val="tx1">
                    <a:lumMod val="75000"/>
                    <a:lumOff val="25000"/>
                  </a:schemeClr>
                </a:solidFill>
                <a:effectLst/>
                <a:latin typeface="Arial" panose="020B0604020202020204" pitchFamily="34" charset="0"/>
                <a:ea typeface="Times New Roman" panose="02020603050405020304" pitchFamily="18" charset="0"/>
              </a:rPr>
              <a:t>DCPA (Diploma in Computer &amp; Programming Application) -TATA InfoTech -1999 </a:t>
            </a:r>
            <a:endParaRPr lang="en-IN" sz="2000" b="1" dirty="0">
              <a:solidFill>
                <a:schemeClr val="tx1">
                  <a:lumMod val="75000"/>
                  <a:lumOff val="25000"/>
                </a:schemeClr>
              </a:solidFill>
              <a:effectLst/>
              <a:latin typeface="Times New Roman" panose="02020603050405020304" pitchFamily="18" charset="0"/>
              <a:ea typeface="Times New Roman" panose="02020603050405020304" pitchFamily="18" charset="0"/>
            </a:endParaRPr>
          </a:p>
          <a:p>
            <a:pPr marL="342900" marR="0" lvl="0" indent="-342900" algn="just" hangingPunct="0">
              <a:lnSpc>
                <a:spcPct val="150000"/>
              </a:lnSpc>
              <a:spcBef>
                <a:spcPts val="0"/>
              </a:spcBef>
              <a:spcAft>
                <a:spcPts val="0"/>
              </a:spcAft>
              <a:buFont typeface="Wingdings" panose="05000000000000000000" pitchFamily="2" charset="2"/>
              <a:buChar char=""/>
              <a:tabLst>
                <a:tab pos="457200" algn="l"/>
              </a:tabLst>
            </a:pPr>
            <a:r>
              <a:rPr lang="en-GB" sz="2000" b="1" dirty="0">
                <a:solidFill>
                  <a:schemeClr val="tx1">
                    <a:lumMod val="75000"/>
                    <a:lumOff val="25000"/>
                  </a:schemeClr>
                </a:solidFill>
                <a:effectLst/>
                <a:latin typeface="Arial" panose="020B0604020202020204" pitchFamily="34" charset="0"/>
                <a:ea typeface="Times New Roman" panose="02020603050405020304" pitchFamily="18" charset="0"/>
              </a:rPr>
              <a:t>Microsoft Office Specialist 2016 - Microsoft </a:t>
            </a:r>
            <a:endParaRPr lang="en-GB" sz="2000" b="1" dirty="0">
              <a:solidFill>
                <a:schemeClr val="tx1">
                  <a:lumMod val="75000"/>
                  <a:lumOff val="25000"/>
                </a:schemeClr>
              </a:solidFill>
              <a:latin typeface="Arial" panose="020B0604020202020204" pitchFamily="34" charset="0"/>
              <a:ea typeface="Times New Roman" panose="02020603050405020304" pitchFamily="18" charset="0"/>
            </a:endParaRPr>
          </a:p>
          <a:p>
            <a:pPr marL="342900" marR="0" lvl="0" indent="-342900" algn="just" hangingPunct="0">
              <a:lnSpc>
                <a:spcPct val="150000"/>
              </a:lnSpc>
              <a:spcBef>
                <a:spcPts val="0"/>
              </a:spcBef>
              <a:spcAft>
                <a:spcPts val="0"/>
              </a:spcAft>
              <a:buFont typeface="Wingdings" panose="05000000000000000000" pitchFamily="2" charset="2"/>
              <a:buChar char=""/>
              <a:tabLst>
                <a:tab pos="457200" algn="l"/>
              </a:tabLst>
            </a:pPr>
            <a:r>
              <a:rPr lang="en-GB" sz="2000" b="1" dirty="0">
                <a:solidFill>
                  <a:schemeClr val="tx1">
                    <a:lumMod val="75000"/>
                    <a:lumOff val="25000"/>
                  </a:schemeClr>
                </a:solidFill>
                <a:effectLst/>
                <a:latin typeface="Arial" panose="020B0604020202020204" pitchFamily="34" charset="0"/>
                <a:ea typeface="Times New Roman" panose="02020603050405020304" pitchFamily="18" charset="0"/>
              </a:rPr>
              <a:t>20 years of experience of MS Office training &amp; Consulting</a:t>
            </a:r>
          </a:p>
          <a:p>
            <a:endParaRPr lang="en-IN" sz="2400" b="1" dirty="0">
              <a:solidFill>
                <a:schemeClr val="tx1">
                  <a:lumMod val="75000"/>
                  <a:lumOff val="25000"/>
                </a:schemeClr>
              </a:solidFill>
            </a:endParaRPr>
          </a:p>
        </p:txBody>
      </p:sp>
      <p:pic>
        <p:nvPicPr>
          <p:cNvPr id="5" name="Picture 4">
            <a:extLst>
              <a:ext uri="{FF2B5EF4-FFF2-40B4-BE49-F238E27FC236}">
                <a16:creationId xmlns:a16="http://schemas.microsoft.com/office/drawing/2014/main" id="{6091F5A5-552C-452D-2850-6D7E74EAC7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80932" y="453686"/>
            <a:ext cx="1668657" cy="1531709"/>
          </a:xfrm>
          <a:prstGeom prst="rect">
            <a:avLst/>
          </a:prstGeom>
        </p:spPr>
      </p:pic>
    </p:spTree>
    <p:extLst>
      <p:ext uri="{BB962C8B-B14F-4D97-AF65-F5344CB8AC3E}">
        <p14:creationId xmlns:p14="http://schemas.microsoft.com/office/powerpoint/2010/main" val="1498199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1139952" y="858798"/>
            <a:ext cx="9144000" cy="5576497"/>
          </a:xfrm>
          <a:prstGeom prst="rect">
            <a:avLst/>
          </a:prstGeom>
          <a:noFill/>
          <a:ln w="9525">
            <a:noFill/>
            <a:miter lim="800000"/>
            <a:headEnd/>
            <a:tailEnd/>
          </a:ln>
          <a:effectLst/>
        </p:spPr>
      </p:pic>
      <p:sp>
        <p:nvSpPr>
          <p:cNvPr id="17" name="Rectangle 16"/>
          <p:cNvSpPr/>
          <p:nvPr/>
        </p:nvSpPr>
        <p:spPr>
          <a:xfrm>
            <a:off x="1139953" y="304800"/>
            <a:ext cx="9477360" cy="553998"/>
          </a:xfrm>
          <a:prstGeom prst="rect">
            <a:avLst/>
          </a:prstGeom>
        </p:spPr>
        <p:txBody>
          <a:bodyPr wrap="square">
            <a:spAutoFit/>
          </a:bodyPr>
          <a:lstStyle/>
          <a:p>
            <a:r>
              <a:rPr lang="en-US" sz="3000" b="1" dirty="0">
                <a:solidFill>
                  <a:schemeClr val="accent2">
                    <a:lumMod val="75000"/>
                  </a:schemeClr>
                </a:solidFill>
              </a:rPr>
              <a:t>Our Motto : Learn, Practice &amp; Master….</a:t>
            </a:r>
            <a:endParaRPr lang="en-IN" sz="3000" dirty="0">
              <a:solidFill>
                <a:schemeClr val="accent2">
                  <a:lumMod val="75000"/>
                </a:schemeClr>
              </a:solidFill>
            </a:endParaRPr>
          </a:p>
        </p:txBody>
      </p:sp>
    </p:spTree>
    <p:extLst>
      <p:ext uri="{BB962C8B-B14F-4D97-AF65-F5344CB8AC3E}">
        <p14:creationId xmlns:p14="http://schemas.microsoft.com/office/powerpoint/2010/main" val="2736177593"/>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1222249" y="304800"/>
            <a:ext cx="9395064" cy="553998"/>
          </a:xfrm>
          <a:prstGeom prst="rect">
            <a:avLst/>
          </a:prstGeom>
        </p:spPr>
        <p:txBody>
          <a:bodyPr wrap="square">
            <a:spAutoFit/>
          </a:bodyPr>
          <a:lstStyle/>
          <a:p>
            <a:r>
              <a:rPr lang="en-US" sz="3000" b="1" dirty="0">
                <a:solidFill>
                  <a:schemeClr val="accent2">
                    <a:lumMod val="75000"/>
                  </a:schemeClr>
                </a:solidFill>
              </a:rPr>
              <a:t>Our Motto : Learn, Practice &amp; Master….</a:t>
            </a:r>
            <a:endParaRPr lang="en-IN" sz="3000" dirty="0">
              <a:solidFill>
                <a:schemeClr val="accent2">
                  <a:lumMod val="75000"/>
                </a:schemeClr>
              </a:solidFill>
            </a:endParaRPr>
          </a:p>
        </p:txBody>
      </p:sp>
      <p:grpSp>
        <p:nvGrpSpPr>
          <p:cNvPr id="14" name="Group 13"/>
          <p:cNvGrpSpPr/>
          <p:nvPr/>
        </p:nvGrpSpPr>
        <p:grpSpPr>
          <a:xfrm>
            <a:off x="1222248" y="858798"/>
            <a:ext cx="9144000" cy="5598104"/>
            <a:chOff x="0" y="1273792"/>
            <a:chExt cx="9144000" cy="5598104"/>
          </a:xfrm>
        </p:grpSpPr>
        <p:pic>
          <p:nvPicPr>
            <p:cNvPr id="1026" name="Picture 2"/>
            <p:cNvPicPr>
              <a:picLocks noChangeAspect="1" noChangeArrowheads="1"/>
            </p:cNvPicPr>
            <p:nvPr/>
          </p:nvPicPr>
          <p:blipFill>
            <a:blip r:embed="rId3"/>
            <a:srcRect/>
            <a:stretch>
              <a:fillRect/>
            </a:stretch>
          </p:blipFill>
          <p:spPr bwMode="auto">
            <a:xfrm>
              <a:off x="0" y="1295399"/>
              <a:ext cx="9144000" cy="5576497"/>
            </a:xfrm>
            <a:prstGeom prst="rect">
              <a:avLst/>
            </a:prstGeom>
            <a:noFill/>
            <a:ln w="9525">
              <a:noFill/>
              <a:miter lim="800000"/>
              <a:headEnd/>
              <a:tailEnd/>
            </a:ln>
            <a:effectLst/>
          </p:spPr>
        </p:pic>
        <p:pic>
          <p:nvPicPr>
            <p:cNvPr id="4" name="Picture 3" descr="SDC13284.JPG"/>
            <p:cNvPicPr>
              <a:picLocks noChangeAspect="1"/>
            </p:cNvPicPr>
            <p:nvPr/>
          </p:nvPicPr>
          <p:blipFill>
            <a:blip r:embed="rId4" cstate="print"/>
            <a:stretch>
              <a:fillRect/>
            </a:stretch>
          </p:blipFill>
          <p:spPr>
            <a:xfrm>
              <a:off x="0" y="1273792"/>
              <a:ext cx="1857611" cy="1393208"/>
            </a:xfrm>
            <a:prstGeom prst="rect">
              <a:avLst/>
            </a:prstGeom>
          </p:spPr>
        </p:pic>
        <p:pic>
          <p:nvPicPr>
            <p:cNvPr id="5" name="Picture 4" descr="IMG_0193.jpg"/>
            <p:cNvPicPr>
              <a:picLocks noChangeAspect="1"/>
            </p:cNvPicPr>
            <p:nvPr/>
          </p:nvPicPr>
          <p:blipFill>
            <a:blip r:embed="rId5" cstate="print"/>
            <a:stretch>
              <a:fillRect/>
            </a:stretch>
          </p:blipFill>
          <p:spPr>
            <a:xfrm>
              <a:off x="1828800" y="1295400"/>
              <a:ext cx="2564190" cy="1371600"/>
            </a:xfrm>
            <a:prstGeom prst="rect">
              <a:avLst/>
            </a:prstGeom>
          </p:spPr>
        </p:pic>
        <p:pic>
          <p:nvPicPr>
            <p:cNvPr id="6" name="Picture 5" descr="IMG_0210.jpg"/>
            <p:cNvPicPr>
              <a:picLocks noChangeAspect="1"/>
            </p:cNvPicPr>
            <p:nvPr/>
          </p:nvPicPr>
          <p:blipFill>
            <a:blip r:embed="rId6" cstate="print"/>
            <a:stretch>
              <a:fillRect/>
            </a:stretch>
          </p:blipFill>
          <p:spPr>
            <a:xfrm>
              <a:off x="4343400" y="1295400"/>
              <a:ext cx="2082800" cy="1371600"/>
            </a:xfrm>
            <a:prstGeom prst="rect">
              <a:avLst/>
            </a:prstGeom>
          </p:spPr>
        </p:pic>
        <p:pic>
          <p:nvPicPr>
            <p:cNvPr id="7" name="Picture 6" descr="IMG_0202.jpg"/>
            <p:cNvPicPr>
              <a:picLocks noChangeAspect="1"/>
            </p:cNvPicPr>
            <p:nvPr/>
          </p:nvPicPr>
          <p:blipFill>
            <a:blip r:embed="rId7" cstate="print"/>
            <a:stretch>
              <a:fillRect/>
            </a:stretch>
          </p:blipFill>
          <p:spPr>
            <a:xfrm>
              <a:off x="0" y="2819400"/>
              <a:ext cx="2692400" cy="2019300"/>
            </a:xfrm>
            <a:prstGeom prst="rect">
              <a:avLst/>
            </a:prstGeom>
          </p:spPr>
        </p:pic>
        <p:pic>
          <p:nvPicPr>
            <p:cNvPr id="8" name="Picture 7" descr="SDC13552.JPG"/>
            <p:cNvPicPr>
              <a:picLocks noChangeAspect="1"/>
            </p:cNvPicPr>
            <p:nvPr/>
          </p:nvPicPr>
          <p:blipFill>
            <a:blip r:embed="rId8" cstate="print"/>
            <a:srcRect b="16667"/>
            <a:stretch>
              <a:fillRect/>
            </a:stretch>
          </p:blipFill>
          <p:spPr>
            <a:xfrm>
              <a:off x="6400800" y="1295400"/>
              <a:ext cx="2743200" cy="1371600"/>
            </a:xfrm>
            <a:prstGeom prst="rect">
              <a:avLst/>
            </a:prstGeom>
          </p:spPr>
        </p:pic>
        <p:pic>
          <p:nvPicPr>
            <p:cNvPr id="9" name="Picture 8" descr="DSCN0593.JPG"/>
            <p:cNvPicPr>
              <a:picLocks noChangeAspect="1"/>
            </p:cNvPicPr>
            <p:nvPr/>
          </p:nvPicPr>
          <p:blipFill>
            <a:blip r:embed="rId9" cstate="print"/>
            <a:stretch>
              <a:fillRect/>
            </a:stretch>
          </p:blipFill>
          <p:spPr>
            <a:xfrm>
              <a:off x="2667000" y="2819400"/>
              <a:ext cx="2743200" cy="2057400"/>
            </a:xfrm>
            <a:prstGeom prst="rect">
              <a:avLst/>
            </a:prstGeom>
          </p:spPr>
        </p:pic>
        <p:pic>
          <p:nvPicPr>
            <p:cNvPr id="10" name="Picture 9" descr="DSCN0579.JPG"/>
            <p:cNvPicPr>
              <a:picLocks noChangeAspect="1"/>
            </p:cNvPicPr>
            <p:nvPr/>
          </p:nvPicPr>
          <p:blipFill>
            <a:blip r:embed="rId10" cstate="print"/>
            <a:stretch>
              <a:fillRect/>
            </a:stretch>
          </p:blipFill>
          <p:spPr>
            <a:xfrm>
              <a:off x="5410200" y="2819400"/>
              <a:ext cx="3733800" cy="2057400"/>
            </a:xfrm>
            <a:prstGeom prst="rect">
              <a:avLst/>
            </a:prstGeom>
          </p:spPr>
        </p:pic>
        <p:pic>
          <p:nvPicPr>
            <p:cNvPr id="11" name="Picture 10" descr="DSCN0592.JPG"/>
            <p:cNvPicPr>
              <a:picLocks noChangeAspect="1"/>
            </p:cNvPicPr>
            <p:nvPr/>
          </p:nvPicPr>
          <p:blipFill>
            <a:blip r:embed="rId11" cstate="print"/>
            <a:stretch>
              <a:fillRect/>
            </a:stretch>
          </p:blipFill>
          <p:spPr>
            <a:xfrm>
              <a:off x="0" y="4871112"/>
              <a:ext cx="2540000" cy="1986888"/>
            </a:xfrm>
            <a:prstGeom prst="rect">
              <a:avLst/>
            </a:prstGeom>
          </p:spPr>
        </p:pic>
        <p:pic>
          <p:nvPicPr>
            <p:cNvPr id="12" name="Picture 11" descr="DSCN0588.JPG"/>
            <p:cNvPicPr>
              <a:picLocks noChangeAspect="1"/>
            </p:cNvPicPr>
            <p:nvPr/>
          </p:nvPicPr>
          <p:blipFill>
            <a:blip r:embed="rId12" cstate="print"/>
            <a:srcRect b="3980"/>
            <a:stretch>
              <a:fillRect/>
            </a:stretch>
          </p:blipFill>
          <p:spPr>
            <a:xfrm>
              <a:off x="2276896" y="4882488"/>
              <a:ext cx="2743200" cy="1975512"/>
            </a:xfrm>
            <a:prstGeom prst="rect">
              <a:avLst/>
            </a:prstGeom>
          </p:spPr>
        </p:pic>
        <p:pic>
          <p:nvPicPr>
            <p:cNvPr id="13" name="Picture 12" descr="DSCN0609.JPG"/>
            <p:cNvPicPr>
              <a:picLocks noChangeAspect="1"/>
            </p:cNvPicPr>
            <p:nvPr/>
          </p:nvPicPr>
          <p:blipFill>
            <a:blip r:embed="rId13" cstate="print"/>
            <a:srcRect b="17778"/>
            <a:stretch>
              <a:fillRect/>
            </a:stretch>
          </p:blipFill>
          <p:spPr>
            <a:xfrm>
              <a:off x="5562600" y="4876800"/>
              <a:ext cx="3581400" cy="1981200"/>
            </a:xfrm>
            <a:prstGeom prst="rect">
              <a:avLst/>
            </a:prstGeom>
          </p:spPr>
        </p:pic>
      </p:grpSp>
    </p:spTree>
    <p:extLst>
      <p:ext uri="{BB962C8B-B14F-4D97-AF65-F5344CB8AC3E}">
        <p14:creationId xmlns:p14="http://schemas.microsoft.com/office/powerpoint/2010/main" val="3738386785"/>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IMG-20150125-WA0015.jpg"/>
          <p:cNvPicPr>
            <a:picLocks noChangeAspect="1"/>
          </p:cNvPicPr>
          <p:nvPr/>
        </p:nvPicPr>
        <p:blipFill>
          <a:blip r:embed="rId3"/>
          <a:stretch>
            <a:fillRect/>
          </a:stretch>
        </p:blipFill>
        <p:spPr>
          <a:xfrm>
            <a:off x="1039368" y="3520440"/>
            <a:ext cx="4495800" cy="2667000"/>
          </a:xfrm>
          <a:prstGeom prst="rect">
            <a:avLst/>
          </a:prstGeom>
        </p:spPr>
      </p:pic>
      <p:pic>
        <p:nvPicPr>
          <p:cNvPr id="15" name="Picture 14" descr="IMG-20150125-WA0006.jpg"/>
          <p:cNvPicPr>
            <a:picLocks noChangeAspect="1"/>
          </p:cNvPicPr>
          <p:nvPr/>
        </p:nvPicPr>
        <p:blipFill>
          <a:blip r:embed="rId4"/>
          <a:stretch>
            <a:fillRect/>
          </a:stretch>
        </p:blipFill>
        <p:spPr>
          <a:xfrm>
            <a:off x="1039368" y="701040"/>
            <a:ext cx="4495800" cy="2819400"/>
          </a:xfrm>
          <a:prstGeom prst="rect">
            <a:avLst/>
          </a:prstGeom>
        </p:spPr>
      </p:pic>
      <p:pic>
        <p:nvPicPr>
          <p:cNvPr id="16" name="Picture 15" descr="IMG-20150125-WA0007.jpg"/>
          <p:cNvPicPr>
            <a:picLocks noChangeAspect="1"/>
          </p:cNvPicPr>
          <p:nvPr/>
        </p:nvPicPr>
        <p:blipFill>
          <a:blip r:embed="rId5"/>
          <a:stretch>
            <a:fillRect/>
          </a:stretch>
        </p:blipFill>
        <p:spPr>
          <a:xfrm>
            <a:off x="5535168" y="701040"/>
            <a:ext cx="4648200" cy="2895600"/>
          </a:xfrm>
          <a:prstGeom prst="rect">
            <a:avLst/>
          </a:prstGeom>
        </p:spPr>
      </p:pic>
      <p:pic>
        <p:nvPicPr>
          <p:cNvPr id="19" name="Picture 18" descr="IMG-20150125-WA0014.jpg"/>
          <p:cNvPicPr>
            <a:picLocks noChangeAspect="1"/>
          </p:cNvPicPr>
          <p:nvPr/>
        </p:nvPicPr>
        <p:blipFill>
          <a:blip r:embed="rId6"/>
          <a:stretch>
            <a:fillRect/>
          </a:stretch>
        </p:blipFill>
        <p:spPr>
          <a:xfrm>
            <a:off x="5535168" y="3672840"/>
            <a:ext cx="4648200" cy="2514600"/>
          </a:xfrm>
          <a:prstGeom prst="rect">
            <a:avLst/>
          </a:prstGeom>
        </p:spPr>
      </p:pic>
      <p:pic>
        <p:nvPicPr>
          <p:cNvPr id="2" name="Picture 1">
            <a:extLst>
              <a:ext uri="{FF2B5EF4-FFF2-40B4-BE49-F238E27FC236}">
                <a16:creationId xmlns:a16="http://schemas.microsoft.com/office/drawing/2014/main" id="{AFEC2F20-CA6E-EA25-F5D7-457AFF2AD5FF}"/>
              </a:ext>
            </a:extLst>
          </p:cNvPr>
          <p:cNvPicPr>
            <a:picLocks noChangeAspect="1"/>
          </p:cNvPicPr>
          <p:nvPr/>
        </p:nvPicPr>
        <p:blipFill>
          <a:blip r:embed="rId7"/>
          <a:stretch>
            <a:fillRect/>
          </a:stretch>
        </p:blipFill>
        <p:spPr>
          <a:xfrm>
            <a:off x="1147448" y="1004048"/>
            <a:ext cx="692110" cy="397024"/>
          </a:xfrm>
          <a:prstGeom prst="rect">
            <a:avLst/>
          </a:prstGeom>
        </p:spPr>
      </p:pic>
    </p:spTree>
    <p:extLst>
      <p:ext uri="{BB962C8B-B14F-4D97-AF65-F5344CB8AC3E}">
        <p14:creationId xmlns:p14="http://schemas.microsoft.com/office/powerpoint/2010/main" val="1550765810"/>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581401" y="304800"/>
            <a:ext cx="7035911" cy="553998"/>
          </a:xfrm>
          <a:prstGeom prst="rect">
            <a:avLst/>
          </a:prstGeom>
        </p:spPr>
        <p:txBody>
          <a:bodyPr wrap="square">
            <a:spAutoFit/>
          </a:bodyPr>
          <a:lstStyle/>
          <a:p>
            <a:r>
              <a:rPr lang="en-US" sz="3000" b="1" dirty="0">
                <a:solidFill>
                  <a:schemeClr val="accent2">
                    <a:lumMod val="75000"/>
                  </a:schemeClr>
                </a:solidFill>
              </a:rPr>
              <a:t>My Motto : Learn, Practice &amp; Master….</a:t>
            </a:r>
            <a:endParaRPr lang="en-IN" sz="3000" dirty="0">
              <a:solidFill>
                <a:schemeClr val="accent2">
                  <a:lumMod val="75000"/>
                </a:schemeClr>
              </a:solidFill>
            </a:endParaRPr>
          </a:p>
        </p:txBody>
      </p:sp>
      <p:pic>
        <p:nvPicPr>
          <p:cNvPr id="4" name="Picture 3" descr="MS Project Training.jpg"/>
          <p:cNvPicPr>
            <a:picLocks noChangeAspect="1"/>
          </p:cNvPicPr>
          <p:nvPr/>
        </p:nvPicPr>
        <p:blipFill>
          <a:blip r:embed="rId2" cstate="email"/>
          <a:stretch>
            <a:fillRect/>
          </a:stretch>
        </p:blipFill>
        <p:spPr>
          <a:xfrm>
            <a:off x="1524000" y="938784"/>
            <a:ext cx="9144000" cy="5372100"/>
          </a:xfrm>
          <a:prstGeom prst="rect">
            <a:avLst/>
          </a:prstGeom>
        </p:spPr>
      </p:pic>
    </p:spTree>
    <p:extLst>
      <p:ext uri="{BB962C8B-B14F-4D97-AF65-F5344CB8AC3E}">
        <p14:creationId xmlns:p14="http://schemas.microsoft.com/office/powerpoint/2010/main" val="2822822842"/>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MG_0208.jpg"/>
          <p:cNvPicPr>
            <a:picLocks noChangeAspect="1"/>
          </p:cNvPicPr>
          <p:nvPr/>
        </p:nvPicPr>
        <p:blipFill>
          <a:blip r:embed="rId2" cstate="print"/>
          <a:stretch>
            <a:fillRect/>
          </a:stretch>
        </p:blipFill>
        <p:spPr>
          <a:xfrm>
            <a:off x="1304544" y="3842028"/>
            <a:ext cx="3073400" cy="2305050"/>
          </a:xfrm>
          <a:prstGeom prst="rect">
            <a:avLst/>
          </a:prstGeom>
        </p:spPr>
      </p:pic>
      <p:pic>
        <p:nvPicPr>
          <p:cNvPr id="3" name="Picture 2" descr="DSCN0497.JPG"/>
          <p:cNvPicPr>
            <a:picLocks noChangeAspect="1"/>
          </p:cNvPicPr>
          <p:nvPr/>
        </p:nvPicPr>
        <p:blipFill>
          <a:blip r:embed="rId3" cstate="print"/>
          <a:stretch>
            <a:fillRect/>
          </a:stretch>
        </p:blipFill>
        <p:spPr>
          <a:xfrm>
            <a:off x="1304544" y="813078"/>
            <a:ext cx="4495800" cy="3371850"/>
          </a:xfrm>
          <a:prstGeom prst="rect">
            <a:avLst/>
          </a:prstGeom>
        </p:spPr>
      </p:pic>
      <p:pic>
        <p:nvPicPr>
          <p:cNvPr id="4" name="Picture 3" descr="DSCF7256.JPG"/>
          <p:cNvPicPr>
            <a:picLocks noChangeAspect="1"/>
          </p:cNvPicPr>
          <p:nvPr/>
        </p:nvPicPr>
        <p:blipFill>
          <a:blip r:embed="rId4" cstate="print"/>
          <a:stretch>
            <a:fillRect/>
          </a:stretch>
        </p:blipFill>
        <p:spPr>
          <a:xfrm>
            <a:off x="5724144" y="826726"/>
            <a:ext cx="4724400" cy="3352800"/>
          </a:xfrm>
          <a:prstGeom prst="rect">
            <a:avLst/>
          </a:prstGeom>
        </p:spPr>
      </p:pic>
      <p:pic>
        <p:nvPicPr>
          <p:cNvPr id="6" name="Picture 5" descr="DSC03109.JPG"/>
          <p:cNvPicPr>
            <a:picLocks noChangeAspect="1"/>
          </p:cNvPicPr>
          <p:nvPr/>
        </p:nvPicPr>
        <p:blipFill>
          <a:blip r:embed="rId5" cstate="print"/>
          <a:stretch>
            <a:fillRect/>
          </a:stretch>
        </p:blipFill>
        <p:spPr>
          <a:xfrm>
            <a:off x="4352544" y="4165878"/>
            <a:ext cx="3621684" cy="1981200"/>
          </a:xfrm>
          <a:prstGeom prst="rect">
            <a:avLst/>
          </a:prstGeom>
        </p:spPr>
      </p:pic>
      <p:sp>
        <p:nvSpPr>
          <p:cNvPr id="7" name="Rectangle 6"/>
          <p:cNvSpPr/>
          <p:nvPr/>
        </p:nvSpPr>
        <p:spPr>
          <a:xfrm>
            <a:off x="1304545" y="304800"/>
            <a:ext cx="9312768" cy="553998"/>
          </a:xfrm>
          <a:prstGeom prst="rect">
            <a:avLst/>
          </a:prstGeom>
        </p:spPr>
        <p:txBody>
          <a:bodyPr wrap="square">
            <a:spAutoFit/>
          </a:bodyPr>
          <a:lstStyle/>
          <a:p>
            <a:r>
              <a:rPr lang="en-US" sz="3000" b="1" dirty="0">
                <a:solidFill>
                  <a:schemeClr val="accent2">
                    <a:lumMod val="75000"/>
                  </a:schemeClr>
                </a:solidFill>
              </a:rPr>
              <a:t>My Motto : Learn, Practice &amp; Master….</a:t>
            </a:r>
            <a:endParaRPr lang="en-IN" sz="3000" dirty="0">
              <a:solidFill>
                <a:schemeClr val="accent2">
                  <a:lumMod val="75000"/>
                </a:schemeClr>
              </a:solidFill>
            </a:endParaRPr>
          </a:p>
        </p:txBody>
      </p:sp>
      <p:pic>
        <p:nvPicPr>
          <p:cNvPr id="8" name="Picture 7" descr="DSC00918.JPG"/>
          <p:cNvPicPr>
            <a:picLocks noChangeAspect="1"/>
          </p:cNvPicPr>
          <p:nvPr/>
        </p:nvPicPr>
        <p:blipFill>
          <a:blip r:embed="rId6" cstate="print"/>
          <a:stretch>
            <a:fillRect/>
          </a:stretch>
        </p:blipFill>
        <p:spPr>
          <a:xfrm>
            <a:off x="7956756" y="4165878"/>
            <a:ext cx="2491788" cy="1981200"/>
          </a:xfrm>
          <a:prstGeom prst="rect">
            <a:avLst/>
          </a:prstGeom>
        </p:spPr>
      </p:pic>
    </p:spTree>
    <p:extLst>
      <p:ext uri="{BB962C8B-B14F-4D97-AF65-F5344CB8AC3E}">
        <p14:creationId xmlns:p14="http://schemas.microsoft.com/office/powerpoint/2010/main" val="181069582"/>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D:\All Pictures\Powerpoint Trg.Prog. Pics 18-20 march\DSCN0959.JPG"/>
          <p:cNvPicPr>
            <a:picLocks noChangeAspect="1" noChangeArrowheads="1"/>
          </p:cNvPicPr>
          <p:nvPr/>
        </p:nvPicPr>
        <p:blipFill>
          <a:blip r:embed="rId2" cstate="email"/>
          <a:srcRect/>
          <a:stretch>
            <a:fillRect/>
          </a:stretch>
        </p:blipFill>
        <p:spPr bwMode="auto">
          <a:xfrm>
            <a:off x="1514856" y="4009400"/>
            <a:ext cx="2895600" cy="2171945"/>
          </a:xfrm>
          <a:prstGeom prst="rect">
            <a:avLst/>
          </a:prstGeom>
          <a:noFill/>
        </p:spPr>
      </p:pic>
      <p:sp>
        <p:nvSpPr>
          <p:cNvPr id="3" name="Rectangle 2"/>
          <p:cNvSpPr/>
          <p:nvPr/>
        </p:nvSpPr>
        <p:spPr>
          <a:xfrm>
            <a:off x="3581401" y="304800"/>
            <a:ext cx="7035911" cy="553998"/>
          </a:xfrm>
          <a:prstGeom prst="rect">
            <a:avLst/>
          </a:prstGeom>
        </p:spPr>
        <p:txBody>
          <a:bodyPr wrap="square">
            <a:spAutoFit/>
          </a:bodyPr>
          <a:lstStyle/>
          <a:p>
            <a:r>
              <a:rPr lang="en-US" sz="3000" b="1" dirty="0">
                <a:solidFill>
                  <a:schemeClr val="accent2">
                    <a:lumMod val="75000"/>
                  </a:schemeClr>
                </a:solidFill>
              </a:rPr>
              <a:t>My Motto : Learn, Practice &amp; Master….</a:t>
            </a:r>
            <a:endParaRPr lang="en-IN" sz="3000" dirty="0">
              <a:solidFill>
                <a:schemeClr val="accent2">
                  <a:lumMod val="75000"/>
                </a:schemeClr>
              </a:solidFill>
            </a:endParaRPr>
          </a:p>
        </p:txBody>
      </p:sp>
      <p:pic>
        <p:nvPicPr>
          <p:cNvPr id="4" name="Picture 3" descr="image.jpg"/>
          <p:cNvPicPr>
            <a:picLocks noChangeAspect="1"/>
          </p:cNvPicPr>
          <p:nvPr/>
        </p:nvPicPr>
        <p:blipFill>
          <a:blip r:embed="rId3" cstate="email"/>
          <a:stretch>
            <a:fillRect/>
          </a:stretch>
        </p:blipFill>
        <p:spPr>
          <a:xfrm>
            <a:off x="1514856" y="847344"/>
            <a:ext cx="4572000" cy="3429000"/>
          </a:xfrm>
          <a:prstGeom prst="rect">
            <a:avLst/>
          </a:prstGeom>
        </p:spPr>
      </p:pic>
      <p:pic>
        <p:nvPicPr>
          <p:cNvPr id="1026" name="Picture 2"/>
          <p:cNvPicPr>
            <a:picLocks noChangeAspect="1" noChangeArrowheads="1"/>
          </p:cNvPicPr>
          <p:nvPr/>
        </p:nvPicPr>
        <p:blipFill>
          <a:blip r:embed="rId4" cstate="email"/>
          <a:srcRect/>
          <a:stretch>
            <a:fillRect/>
          </a:stretch>
        </p:blipFill>
        <p:spPr bwMode="auto">
          <a:xfrm>
            <a:off x="6086856" y="847344"/>
            <a:ext cx="4572000" cy="3429000"/>
          </a:xfrm>
          <a:prstGeom prst="rect">
            <a:avLst/>
          </a:prstGeom>
          <a:noFill/>
          <a:ln w="9525">
            <a:noFill/>
            <a:miter lim="800000"/>
            <a:headEnd/>
            <a:tailEnd/>
          </a:ln>
          <a:effectLst/>
        </p:spPr>
      </p:pic>
      <p:pic>
        <p:nvPicPr>
          <p:cNvPr id="1028" name="Picture 4"/>
          <p:cNvPicPr>
            <a:picLocks noChangeAspect="1" noChangeArrowheads="1"/>
          </p:cNvPicPr>
          <p:nvPr/>
        </p:nvPicPr>
        <p:blipFill>
          <a:blip r:embed="rId5" cstate="email"/>
          <a:srcRect/>
          <a:stretch>
            <a:fillRect/>
          </a:stretch>
        </p:blipFill>
        <p:spPr bwMode="auto">
          <a:xfrm>
            <a:off x="4410456" y="4276346"/>
            <a:ext cx="4114800" cy="1904998"/>
          </a:xfrm>
          <a:prstGeom prst="rect">
            <a:avLst/>
          </a:prstGeom>
          <a:noFill/>
          <a:ln w="9525">
            <a:noFill/>
            <a:miter lim="800000"/>
            <a:headEnd/>
            <a:tailEnd/>
          </a:ln>
          <a:effectLst/>
        </p:spPr>
      </p:pic>
      <p:pic>
        <p:nvPicPr>
          <p:cNvPr id="8" name="Picture 7" descr="DSCN0678.JPG"/>
          <p:cNvPicPr>
            <a:picLocks noChangeAspect="1"/>
          </p:cNvPicPr>
          <p:nvPr/>
        </p:nvPicPr>
        <p:blipFill>
          <a:blip r:embed="rId6" cstate="email"/>
          <a:stretch>
            <a:fillRect/>
          </a:stretch>
        </p:blipFill>
        <p:spPr>
          <a:xfrm>
            <a:off x="7839456" y="4276344"/>
            <a:ext cx="2819400" cy="1905000"/>
          </a:xfrm>
          <a:prstGeom prst="rect">
            <a:avLst/>
          </a:prstGeom>
        </p:spPr>
      </p:pic>
    </p:spTree>
    <p:extLst>
      <p:ext uri="{BB962C8B-B14F-4D97-AF65-F5344CB8AC3E}">
        <p14:creationId xmlns:p14="http://schemas.microsoft.com/office/powerpoint/2010/main" val="2719873336"/>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cstate="email"/>
          <a:srcRect/>
          <a:stretch>
            <a:fillRect/>
          </a:stretch>
        </p:blipFill>
        <p:spPr bwMode="auto">
          <a:xfrm>
            <a:off x="1524000" y="1545608"/>
            <a:ext cx="4879978" cy="3698544"/>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cstate="email"/>
          <a:srcRect/>
          <a:stretch>
            <a:fillRect/>
          </a:stretch>
        </p:blipFill>
        <p:spPr bwMode="auto">
          <a:xfrm>
            <a:off x="6422408" y="1545608"/>
            <a:ext cx="4245592" cy="3698544"/>
          </a:xfrm>
          <a:prstGeom prst="rect">
            <a:avLst/>
          </a:prstGeom>
          <a:noFill/>
          <a:ln w="9525">
            <a:noFill/>
            <a:miter lim="800000"/>
            <a:headEnd/>
            <a:tailEnd/>
          </a:ln>
          <a:effectLst/>
        </p:spPr>
      </p:pic>
      <p:sp>
        <p:nvSpPr>
          <p:cNvPr id="7" name="Rectangle 6"/>
          <p:cNvSpPr/>
          <p:nvPr/>
        </p:nvSpPr>
        <p:spPr>
          <a:xfrm>
            <a:off x="1524001" y="495300"/>
            <a:ext cx="8921862" cy="553998"/>
          </a:xfrm>
          <a:prstGeom prst="rect">
            <a:avLst/>
          </a:prstGeom>
        </p:spPr>
        <p:txBody>
          <a:bodyPr wrap="square">
            <a:spAutoFit/>
          </a:bodyPr>
          <a:lstStyle/>
          <a:p>
            <a:r>
              <a:rPr lang="en-US" sz="3000" b="1" dirty="0">
                <a:solidFill>
                  <a:schemeClr val="accent2">
                    <a:lumMod val="75000"/>
                  </a:schemeClr>
                </a:solidFill>
              </a:rPr>
              <a:t>My Motto : Learn, Practice &amp; Master….</a:t>
            </a:r>
            <a:endParaRPr lang="en-IN" sz="3000" dirty="0">
              <a:solidFill>
                <a:schemeClr val="accent2">
                  <a:lumMod val="75000"/>
                </a:schemeClr>
              </a:solidFill>
            </a:endParaRPr>
          </a:p>
        </p:txBody>
      </p:sp>
    </p:spTree>
    <p:extLst>
      <p:ext uri="{BB962C8B-B14F-4D97-AF65-F5344CB8AC3E}">
        <p14:creationId xmlns:p14="http://schemas.microsoft.com/office/powerpoint/2010/main" val="489937389"/>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089265" y="304800"/>
            <a:ext cx="9528048" cy="553998"/>
          </a:xfrm>
          <a:prstGeom prst="rect">
            <a:avLst/>
          </a:prstGeom>
        </p:spPr>
        <p:txBody>
          <a:bodyPr wrap="square">
            <a:spAutoFit/>
          </a:bodyPr>
          <a:lstStyle/>
          <a:p>
            <a:r>
              <a:rPr lang="en-US" sz="3000" b="1" dirty="0">
                <a:solidFill>
                  <a:schemeClr val="accent2">
                    <a:lumMod val="75000"/>
                  </a:schemeClr>
                </a:solidFill>
              </a:rPr>
              <a:t>My Motto : Learn, Practice &amp; Master….</a:t>
            </a:r>
            <a:endParaRPr lang="en-IN" sz="3000" dirty="0">
              <a:solidFill>
                <a:schemeClr val="accent2">
                  <a:lumMod val="75000"/>
                </a:schemeClr>
              </a:solidFill>
            </a:endParaRPr>
          </a:p>
        </p:txBody>
      </p:sp>
      <p:pic>
        <p:nvPicPr>
          <p:cNvPr id="7" name="Picture 6" descr="IMG-20140801-WA0001.jpg"/>
          <p:cNvPicPr>
            <a:picLocks noChangeAspect="1"/>
          </p:cNvPicPr>
          <p:nvPr/>
        </p:nvPicPr>
        <p:blipFill>
          <a:blip r:embed="rId2" cstate="email"/>
          <a:stretch>
            <a:fillRect/>
          </a:stretch>
        </p:blipFill>
        <p:spPr>
          <a:xfrm>
            <a:off x="1089264" y="858798"/>
            <a:ext cx="9144000" cy="5304702"/>
          </a:xfrm>
          <a:prstGeom prst="rect">
            <a:avLst/>
          </a:prstGeom>
        </p:spPr>
      </p:pic>
      <p:pic>
        <p:nvPicPr>
          <p:cNvPr id="2050" name="Picture 2" descr="Logo Suzuki png images | PNGWing">
            <a:extLst>
              <a:ext uri="{FF2B5EF4-FFF2-40B4-BE49-F238E27FC236}">
                <a16:creationId xmlns:a16="http://schemas.microsoft.com/office/drawing/2014/main" id="{8C181E2D-687B-4245-3A90-5135891D4DA6}"/>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l="27350" t="12925" r="23937" b="30770"/>
          <a:stretch/>
        </p:blipFill>
        <p:spPr bwMode="auto">
          <a:xfrm>
            <a:off x="10466705" y="831924"/>
            <a:ext cx="1043976" cy="12066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5378223"/>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group of people in a room with computers&#10;&#10;Description automatically generated">
            <a:extLst>
              <a:ext uri="{FF2B5EF4-FFF2-40B4-BE49-F238E27FC236}">
                <a16:creationId xmlns:a16="http://schemas.microsoft.com/office/drawing/2014/main" id="{ED1F43D5-9FC9-CA03-9B37-1E5792DE60C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440088"/>
            <a:ext cx="6422315" cy="3202352"/>
          </a:xfrm>
        </p:spPr>
      </p:pic>
      <p:pic>
        <p:nvPicPr>
          <p:cNvPr id="7" name="Picture 6" descr="A group of people sitting in a room with computers&#10;&#10;Description automatically generated">
            <a:extLst>
              <a:ext uri="{FF2B5EF4-FFF2-40B4-BE49-F238E27FC236}">
                <a16:creationId xmlns:a16="http://schemas.microsoft.com/office/drawing/2014/main" id="{EE05D646-1E1F-2319-2988-6046B7A26C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22314" y="440088"/>
            <a:ext cx="5769688" cy="3202352"/>
          </a:xfrm>
          <a:prstGeom prst="rect">
            <a:avLst/>
          </a:prstGeom>
        </p:spPr>
      </p:pic>
      <p:pic>
        <p:nvPicPr>
          <p:cNvPr id="9" name="Picture 8" descr="A group of people in a room with computers&#10;&#10;Description automatically generated">
            <a:extLst>
              <a:ext uri="{FF2B5EF4-FFF2-40B4-BE49-F238E27FC236}">
                <a16:creationId xmlns:a16="http://schemas.microsoft.com/office/drawing/2014/main" id="{7F3B686B-178D-94B8-89D8-6FF2066B71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22312" y="3612550"/>
            <a:ext cx="5769688" cy="3245450"/>
          </a:xfrm>
          <a:prstGeom prst="rect">
            <a:avLst/>
          </a:prstGeom>
        </p:spPr>
      </p:pic>
      <p:pic>
        <p:nvPicPr>
          <p:cNvPr id="11" name="Picture 10" descr="A group of people in a room with computers&#10;&#10;Description automatically generated">
            <a:extLst>
              <a:ext uri="{FF2B5EF4-FFF2-40B4-BE49-F238E27FC236}">
                <a16:creationId xmlns:a16="http://schemas.microsoft.com/office/drawing/2014/main" id="{2559A4F1-0A66-25E5-513F-56FD6F4E6F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627495"/>
            <a:ext cx="6422310" cy="3245451"/>
          </a:xfrm>
          <a:prstGeom prst="rect">
            <a:avLst/>
          </a:prstGeom>
        </p:spPr>
      </p:pic>
      <p:pic>
        <p:nvPicPr>
          <p:cNvPr id="1026" name="Picture 2" descr="Chambal Fertilisers Q3 net profit falls 8% to Rs 435.17 ...">
            <a:extLst>
              <a:ext uri="{FF2B5EF4-FFF2-40B4-BE49-F238E27FC236}">
                <a16:creationId xmlns:a16="http://schemas.microsoft.com/office/drawing/2014/main" id="{6D050137-3DC2-D3E8-B474-0D9D5F27AF5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3504" t="20524" r="12486" b="18988"/>
          <a:stretch/>
        </p:blipFill>
        <p:spPr bwMode="auto">
          <a:xfrm>
            <a:off x="10782737" y="527125"/>
            <a:ext cx="1287344" cy="5916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55938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group of people wearing graduation gowns&#10;&#10;AI-generated content may be incorrect.">
            <a:extLst>
              <a:ext uri="{FF2B5EF4-FFF2-40B4-BE49-F238E27FC236}">
                <a16:creationId xmlns:a16="http://schemas.microsoft.com/office/drawing/2014/main" id="{556B1691-93E1-CFAF-95A2-4C3DC8D97D4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433388"/>
            <a:ext cx="9628094" cy="6418730"/>
          </a:xfrm>
        </p:spPr>
      </p:pic>
      <p:pic>
        <p:nvPicPr>
          <p:cNvPr id="3" name="Picture 2" descr="A gold trophy with a tassel&#10;&#10;AI-generated content may be incorrect.">
            <a:extLst>
              <a:ext uri="{FF2B5EF4-FFF2-40B4-BE49-F238E27FC236}">
                <a16:creationId xmlns:a16="http://schemas.microsoft.com/office/drawing/2014/main" id="{D937934D-A045-A143-5C5C-872DAA60CEDA}"/>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2262" b="96769" l="9907" r="89950">
                        <a14:foregroundMark x1="60445" y1="2342" x2="62383" y2="8158"/>
                        <a14:foregroundMark x1="35032" y1="92084" x2="66834" y2="92084"/>
                        <a14:foregroundMark x1="26920" y1="91438" x2="47452" y2="97254"/>
                        <a14:foregroundMark x1="47452" y1="97254" x2="61665" y2="97254"/>
                        <a14:foregroundMark x1="61665" y1="97254" x2="74013" y2="94952"/>
                        <a14:foregroundMark x1="74013" y1="94952" x2="74085" y2="91922"/>
                        <a14:foregroundMark x1="28643" y1="88934" x2="23905" y2="96769"/>
                        <a14:foregroundMark x1="23905" y1="96769" x2="23905" y2="96769"/>
                        <a14:foregroundMark x1="79397" y1="86914" x2="89663" y2="94426"/>
                      </a14:backgroundRemoval>
                    </a14:imgEffect>
                  </a14:imgLayer>
                </a14:imgProps>
              </a:ext>
              <a:ext uri="{28A0092B-C50C-407E-A947-70E740481C1C}">
                <a14:useLocalDpi xmlns:a14="http://schemas.microsoft.com/office/drawing/2010/main" val="0"/>
              </a:ext>
            </a:extLst>
          </a:blip>
          <a:srcRect l="20701" r="19727"/>
          <a:stretch/>
        </p:blipFill>
        <p:spPr>
          <a:xfrm>
            <a:off x="9757185" y="437831"/>
            <a:ext cx="2162287" cy="6452807"/>
          </a:xfrm>
          <a:prstGeom prst="rect">
            <a:avLst/>
          </a:prstGeom>
        </p:spPr>
      </p:pic>
    </p:spTree>
    <p:extLst>
      <p:ext uri="{BB962C8B-B14F-4D97-AF65-F5344CB8AC3E}">
        <p14:creationId xmlns:p14="http://schemas.microsoft.com/office/powerpoint/2010/main" val="41732167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6B75362-1499-46D0-A2E4-F699F6DFCF60}"/>
              </a:ext>
            </a:extLst>
          </p:cNvPr>
          <p:cNvSpPr>
            <a:spLocks noGrp="1"/>
          </p:cNvSpPr>
          <p:nvPr>
            <p:ph idx="1"/>
          </p:nvPr>
        </p:nvSpPr>
        <p:spPr/>
        <p:txBody>
          <a:bodyPr>
            <a:normAutofit fontScale="92500" lnSpcReduction="10000"/>
          </a:bodyPr>
          <a:lstStyle/>
          <a:p>
            <a:r>
              <a:rPr lang="en-IN" dirty="0"/>
              <a:t>Introduction to tools and Terminology</a:t>
            </a:r>
          </a:p>
          <a:p>
            <a:r>
              <a:rPr lang="en-IN" dirty="0"/>
              <a:t>Dashboard in Minutes.</a:t>
            </a:r>
          </a:p>
          <a:p>
            <a:r>
              <a:rPr lang="en-IN" dirty="0"/>
              <a:t>Power BI Products </a:t>
            </a:r>
          </a:p>
          <a:p>
            <a:r>
              <a:rPr lang="en-IN" dirty="0"/>
              <a:t>Getting and Transforming data with Power BI Desktop </a:t>
            </a:r>
          </a:p>
          <a:p>
            <a:pPr lvl="1"/>
            <a:r>
              <a:rPr lang="en-IN" dirty="0"/>
              <a:t>Introduction to Power BI Desktop </a:t>
            </a:r>
          </a:p>
          <a:p>
            <a:pPr lvl="1"/>
            <a:r>
              <a:rPr lang="en-IN" dirty="0"/>
              <a:t>Setup and Manage Relationship </a:t>
            </a:r>
          </a:p>
          <a:p>
            <a:pPr lvl="1"/>
            <a:r>
              <a:rPr lang="en-IN" dirty="0"/>
              <a:t>Data Transformation </a:t>
            </a:r>
          </a:p>
          <a:p>
            <a:pPr lvl="1"/>
            <a:r>
              <a:rPr lang="en-IN" dirty="0"/>
              <a:t>Creating Measures </a:t>
            </a:r>
          </a:p>
          <a:p>
            <a:pPr lvl="1"/>
            <a:r>
              <a:rPr lang="en-IN" dirty="0"/>
              <a:t>Creating Calculated Fields </a:t>
            </a:r>
          </a:p>
          <a:p>
            <a:r>
              <a:rPr lang="en-IN" dirty="0"/>
              <a:t>Power BI Desktop Visualization</a:t>
            </a:r>
          </a:p>
          <a:p>
            <a:r>
              <a:rPr lang="en-IN" dirty="0"/>
              <a:t>Colour Formatting , Slicer, Hierarchies, Conditional Formatting’s</a:t>
            </a:r>
          </a:p>
          <a:p>
            <a:r>
              <a:rPr lang="en-IN" dirty="0"/>
              <a:t>MAP Visualization, Custom Visuals, Grouping &amp; Binning, Tree MAP, Word Cloud </a:t>
            </a:r>
          </a:p>
          <a:p>
            <a:r>
              <a:rPr lang="en-IN" dirty="0"/>
              <a:t>Funnel Chart, Water Fall Chart, Donut Chart, Ribbon Chart and Etc…… </a:t>
            </a:r>
          </a:p>
        </p:txBody>
      </p:sp>
      <p:sp>
        <p:nvSpPr>
          <p:cNvPr id="3" name="Content Placeholder 2">
            <a:extLst>
              <a:ext uri="{FF2B5EF4-FFF2-40B4-BE49-F238E27FC236}">
                <a16:creationId xmlns:a16="http://schemas.microsoft.com/office/drawing/2014/main" id="{4D568927-47F7-4325-9995-EF66CC2888A8}"/>
              </a:ext>
            </a:extLst>
          </p:cNvPr>
          <p:cNvSpPr>
            <a:spLocks noGrp="1"/>
          </p:cNvSpPr>
          <p:nvPr>
            <p:ph idx="10"/>
          </p:nvPr>
        </p:nvSpPr>
        <p:spPr/>
        <p:txBody>
          <a:bodyPr/>
          <a:lstStyle/>
          <a:p>
            <a:pPr algn="ctr"/>
            <a:r>
              <a:rPr lang="en-IN" b="1" dirty="0"/>
              <a:t>Agenda </a:t>
            </a:r>
          </a:p>
        </p:txBody>
      </p:sp>
    </p:spTree>
    <p:extLst>
      <p:ext uri="{BB962C8B-B14F-4D97-AF65-F5344CB8AC3E}">
        <p14:creationId xmlns:p14="http://schemas.microsoft.com/office/powerpoint/2010/main" val="3676059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500"/>
                                        <p:tgtEl>
                                          <p:spTgt spid="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fade">
                                      <p:cBhvr>
                                        <p:cTn id="37" dur="500"/>
                                        <p:tgtEl>
                                          <p:spTgt spid="2">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fade">
                                      <p:cBhvr>
                                        <p:cTn id="42" dur="500"/>
                                        <p:tgtEl>
                                          <p:spTgt spid="2">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Effect transition="in" filter="fade">
                                      <p:cBhvr>
                                        <p:cTn id="47" dur="500"/>
                                        <p:tgtEl>
                                          <p:spTgt spid="2">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
                                            <p:txEl>
                                              <p:pRg st="9" end="9"/>
                                            </p:txEl>
                                          </p:spTgt>
                                        </p:tgtEl>
                                        <p:attrNameLst>
                                          <p:attrName>style.visibility</p:attrName>
                                        </p:attrNameLst>
                                      </p:cBhvr>
                                      <p:to>
                                        <p:strVal val="visible"/>
                                      </p:to>
                                    </p:set>
                                    <p:animEffect transition="in" filter="fade">
                                      <p:cBhvr>
                                        <p:cTn id="52" dur="500"/>
                                        <p:tgtEl>
                                          <p:spTgt spid="2">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
                                            <p:txEl>
                                              <p:pRg st="10" end="10"/>
                                            </p:txEl>
                                          </p:spTgt>
                                        </p:tgtEl>
                                        <p:attrNameLst>
                                          <p:attrName>style.visibility</p:attrName>
                                        </p:attrNameLst>
                                      </p:cBhvr>
                                      <p:to>
                                        <p:strVal val="visible"/>
                                      </p:to>
                                    </p:set>
                                    <p:animEffect transition="in" filter="fade">
                                      <p:cBhvr>
                                        <p:cTn id="57" dur="500"/>
                                        <p:tgtEl>
                                          <p:spTgt spid="2">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2">
                                            <p:txEl>
                                              <p:pRg st="11" end="11"/>
                                            </p:txEl>
                                          </p:spTgt>
                                        </p:tgtEl>
                                        <p:attrNameLst>
                                          <p:attrName>style.visibility</p:attrName>
                                        </p:attrNameLst>
                                      </p:cBhvr>
                                      <p:to>
                                        <p:strVal val="visible"/>
                                      </p:to>
                                    </p:set>
                                    <p:animEffect transition="in" filter="fade">
                                      <p:cBhvr>
                                        <p:cTn id="62" dur="500"/>
                                        <p:tgtEl>
                                          <p:spTgt spid="2">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2">
                                            <p:txEl>
                                              <p:pRg st="12" end="12"/>
                                            </p:txEl>
                                          </p:spTgt>
                                        </p:tgtEl>
                                        <p:attrNameLst>
                                          <p:attrName>style.visibility</p:attrName>
                                        </p:attrNameLst>
                                      </p:cBhvr>
                                      <p:to>
                                        <p:strVal val="visible"/>
                                      </p:to>
                                    </p:set>
                                    <p:animEffect transition="in" filter="fade">
                                      <p:cBhvr>
                                        <p:cTn id="67" dur="500"/>
                                        <p:tgtEl>
                                          <p:spTgt spid="2">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6B75362-1499-46D0-A2E4-F699F6DFCF60}"/>
              </a:ext>
            </a:extLst>
          </p:cNvPr>
          <p:cNvSpPr>
            <a:spLocks noGrp="1"/>
          </p:cNvSpPr>
          <p:nvPr>
            <p:ph idx="1"/>
          </p:nvPr>
        </p:nvSpPr>
        <p:spPr/>
        <p:txBody>
          <a:bodyPr>
            <a:normAutofit/>
          </a:bodyPr>
          <a:lstStyle/>
          <a:p>
            <a:r>
              <a:rPr lang="en-IN" dirty="0"/>
              <a:t>Introduction to DAX (Data Analysis eXpression) </a:t>
            </a:r>
          </a:p>
          <a:p>
            <a:r>
              <a:rPr lang="en-IN" dirty="0"/>
              <a:t>Publishing &amp; Sharing </a:t>
            </a:r>
          </a:p>
          <a:p>
            <a:r>
              <a:rPr lang="en-IN" dirty="0"/>
              <a:t>Publish from Power BI desktop, Publish to web,</a:t>
            </a:r>
          </a:p>
          <a:p>
            <a:r>
              <a:rPr lang="en-IN" dirty="0"/>
              <a:t>Share Dashboard to with Power BI Services</a:t>
            </a:r>
          </a:p>
          <a:p>
            <a:r>
              <a:rPr lang="en-IN" dirty="0"/>
              <a:t>Workspaces &amp; Apps </a:t>
            </a:r>
          </a:p>
          <a:p>
            <a:r>
              <a:rPr lang="en-IN" dirty="0"/>
              <a:t>Publishing for Mobile Apps</a:t>
            </a:r>
          </a:p>
          <a:p>
            <a:r>
              <a:rPr lang="en-IN" dirty="0"/>
              <a:t>Refreshing Data Set </a:t>
            </a:r>
          </a:p>
          <a:p>
            <a:r>
              <a:rPr lang="en-IN" dirty="0"/>
              <a:t>Replacing a data set </a:t>
            </a:r>
          </a:p>
          <a:p>
            <a:r>
              <a:rPr lang="en-IN" dirty="0"/>
              <a:t>Power Bi &amp; Excel together </a:t>
            </a:r>
          </a:p>
          <a:p>
            <a:r>
              <a:rPr lang="en-IN" dirty="0"/>
              <a:t>Options for Publishing from Excel </a:t>
            </a:r>
          </a:p>
          <a:p>
            <a:pPr marL="0" indent="0">
              <a:buNone/>
            </a:pPr>
            <a:endParaRPr lang="en-IN" dirty="0"/>
          </a:p>
          <a:p>
            <a:endParaRPr lang="en-IN" dirty="0"/>
          </a:p>
        </p:txBody>
      </p:sp>
      <p:sp>
        <p:nvSpPr>
          <p:cNvPr id="3" name="Content Placeholder 2">
            <a:extLst>
              <a:ext uri="{FF2B5EF4-FFF2-40B4-BE49-F238E27FC236}">
                <a16:creationId xmlns:a16="http://schemas.microsoft.com/office/drawing/2014/main" id="{4D568927-47F7-4325-9995-EF66CC2888A8}"/>
              </a:ext>
            </a:extLst>
          </p:cNvPr>
          <p:cNvSpPr>
            <a:spLocks noGrp="1"/>
          </p:cNvSpPr>
          <p:nvPr>
            <p:ph idx="10"/>
          </p:nvPr>
        </p:nvSpPr>
        <p:spPr/>
        <p:txBody>
          <a:bodyPr/>
          <a:lstStyle/>
          <a:p>
            <a:pPr algn="ctr"/>
            <a:r>
              <a:rPr lang="en-IN" b="1" dirty="0"/>
              <a:t>Agenda </a:t>
            </a:r>
          </a:p>
        </p:txBody>
      </p:sp>
    </p:spTree>
    <p:extLst>
      <p:ext uri="{BB962C8B-B14F-4D97-AF65-F5344CB8AC3E}">
        <p14:creationId xmlns:p14="http://schemas.microsoft.com/office/powerpoint/2010/main" val="2613700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500"/>
                                        <p:tgtEl>
                                          <p:spTgt spid="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fade">
                                      <p:cBhvr>
                                        <p:cTn id="37" dur="500"/>
                                        <p:tgtEl>
                                          <p:spTgt spid="2">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fade">
                                      <p:cBhvr>
                                        <p:cTn id="42" dur="500"/>
                                        <p:tgtEl>
                                          <p:spTgt spid="2">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Effect transition="in" filter="fade">
                                      <p:cBhvr>
                                        <p:cTn id="47" dur="500"/>
                                        <p:tgtEl>
                                          <p:spTgt spid="2">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
                                            <p:txEl>
                                              <p:pRg st="9" end="9"/>
                                            </p:txEl>
                                          </p:spTgt>
                                        </p:tgtEl>
                                        <p:attrNameLst>
                                          <p:attrName>style.visibility</p:attrName>
                                        </p:attrNameLst>
                                      </p:cBhvr>
                                      <p:to>
                                        <p:strVal val="visible"/>
                                      </p:to>
                                    </p:set>
                                    <p:animEffect transition="in" filter="fade">
                                      <p:cBhvr>
                                        <p:cTn id="52"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C1EEF-C159-4709-A4A2-A45D0C8F5362}"/>
              </a:ext>
            </a:extLst>
          </p:cNvPr>
          <p:cNvSpPr>
            <a:spLocks noGrp="1"/>
          </p:cNvSpPr>
          <p:nvPr>
            <p:ph type="title" idx="4294967295"/>
          </p:nvPr>
        </p:nvSpPr>
        <p:spPr>
          <a:xfrm>
            <a:off x="0" y="80083"/>
            <a:ext cx="12191999" cy="579437"/>
          </a:xfrm>
        </p:spPr>
        <p:txBody>
          <a:bodyPr>
            <a:normAutofit fontScale="90000"/>
          </a:bodyPr>
          <a:lstStyle/>
          <a:p>
            <a:r>
              <a:rPr lang="en-IN" b="1" dirty="0">
                <a:solidFill>
                  <a:schemeClr val="bg1"/>
                </a:solidFill>
              </a:rPr>
              <a:t>Power BI</a:t>
            </a:r>
          </a:p>
        </p:txBody>
      </p:sp>
      <p:graphicFrame>
        <p:nvGraphicFramePr>
          <p:cNvPr id="5" name="Content Placeholder 4">
            <a:extLst>
              <a:ext uri="{FF2B5EF4-FFF2-40B4-BE49-F238E27FC236}">
                <a16:creationId xmlns:a16="http://schemas.microsoft.com/office/drawing/2014/main" id="{4A0F7794-D212-44B3-8AC8-8D1D25C57B98}"/>
              </a:ext>
            </a:extLst>
          </p:cNvPr>
          <p:cNvGraphicFramePr>
            <a:graphicFrameLocks noGrp="1"/>
          </p:cNvGraphicFramePr>
          <p:nvPr>
            <p:ph idx="1"/>
            <p:extLst>
              <p:ext uri="{D42A27DB-BD31-4B8C-83A1-F6EECF244321}">
                <p14:modId xmlns:p14="http://schemas.microsoft.com/office/powerpoint/2010/main" val="884103453"/>
              </p:ext>
            </p:extLst>
          </p:nvPr>
        </p:nvGraphicFramePr>
        <p:xfrm>
          <a:off x="301574" y="749808"/>
          <a:ext cx="11786794" cy="54271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11516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graphicEl>
                                              <a:dgm id="{B7D0F6CA-7338-4C0B-AF7A-B52C429B5166}"/>
                                            </p:graphicEl>
                                          </p:spTgt>
                                        </p:tgtEl>
                                        <p:attrNameLst>
                                          <p:attrName>style.visibility</p:attrName>
                                        </p:attrNameLst>
                                      </p:cBhvr>
                                      <p:to>
                                        <p:strVal val="visible"/>
                                      </p:to>
                                    </p:set>
                                    <p:animEffect transition="in" filter="fade">
                                      <p:cBhvr>
                                        <p:cTn id="7" dur="500"/>
                                        <p:tgtEl>
                                          <p:spTgt spid="5">
                                            <p:graphicEl>
                                              <a:dgm id="{B7D0F6CA-7338-4C0B-AF7A-B52C429B5166}"/>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graphicEl>
                                              <a:dgm id="{893FC699-3029-4D28-8E3B-CF3689E476CC}"/>
                                            </p:graphicEl>
                                          </p:spTgt>
                                        </p:tgtEl>
                                        <p:attrNameLst>
                                          <p:attrName>style.visibility</p:attrName>
                                        </p:attrNameLst>
                                      </p:cBhvr>
                                      <p:to>
                                        <p:strVal val="visible"/>
                                      </p:to>
                                    </p:set>
                                    <p:animEffect transition="in" filter="fade">
                                      <p:cBhvr>
                                        <p:cTn id="12" dur="500"/>
                                        <p:tgtEl>
                                          <p:spTgt spid="5">
                                            <p:graphicEl>
                                              <a:dgm id="{893FC699-3029-4D28-8E3B-CF3689E476CC}"/>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graphicEl>
                                              <a:dgm id="{173E76CE-DE5E-4F24-96D7-91501511D05E}"/>
                                            </p:graphicEl>
                                          </p:spTgt>
                                        </p:tgtEl>
                                        <p:attrNameLst>
                                          <p:attrName>style.visibility</p:attrName>
                                        </p:attrNameLst>
                                      </p:cBhvr>
                                      <p:to>
                                        <p:strVal val="visible"/>
                                      </p:to>
                                    </p:set>
                                    <p:animEffect transition="in" filter="fade">
                                      <p:cBhvr>
                                        <p:cTn id="17" dur="500"/>
                                        <p:tgtEl>
                                          <p:spTgt spid="5">
                                            <p:graphicEl>
                                              <a:dgm id="{173E76CE-DE5E-4F24-96D7-91501511D05E}"/>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graphicEl>
                                              <a:dgm id="{DB80F15F-4AEC-45BF-8F55-452A048517FA}"/>
                                            </p:graphicEl>
                                          </p:spTgt>
                                        </p:tgtEl>
                                        <p:attrNameLst>
                                          <p:attrName>style.visibility</p:attrName>
                                        </p:attrNameLst>
                                      </p:cBhvr>
                                      <p:to>
                                        <p:strVal val="visible"/>
                                      </p:to>
                                    </p:set>
                                    <p:animEffect transition="in" filter="fade">
                                      <p:cBhvr>
                                        <p:cTn id="22" dur="500"/>
                                        <p:tgtEl>
                                          <p:spTgt spid="5">
                                            <p:graphicEl>
                                              <a:dgm id="{DB80F15F-4AEC-45BF-8F55-452A048517FA}"/>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graphicEl>
                                              <a:dgm id="{8B705CD9-149B-4551-935B-EB0A257D28A1}"/>
                                            </p:graphicEl>
                                          </p:spTgt>
                                        </p:tgtEl>
                                        <p:attrNameLst>
                                          <p:attrName>style.visibility</p:attrName>
                                        </p:attrNameLst>
                                      </p:cBhvr>
                                      <p:to>
                                        <p:strVal val="visible"/>
                                      </p:to>
                                    </p:set>
                                    <p:animEffect transition="in" filter="fade">
                                      <p:cBhvr>
                                        <p:cTn id="27" dur="500"/>
                                        <p:tgtEl>
                                          <p:spTgt spid="5">
                                            <p:graphicEl>
                                              <a:dgm id="{8B705CD9-149B-4551-935B-EB0A257D28A1}"/>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C1EEF-C159-4709-A4A2-A45D0C8F5362}"/>
              </a:ext>
            </a:extLst>
          </p:cNvPr>
          <p:cNvSpPr>
            <a:spLocks noGrp="1"/>
          </p:cNvSpPr>
          <p:nvPr>
            <p:ph type="title" idx="4294967295"/>
          </p:nvPr>
        </p:nvSpPr>
        <p:spPr>
          <a:xfrm>
            <a:off x="0" y="80083"/>
            <a:ext cx="12191999" cy="579437"/>
          </a:xfrm>
        </p:spPr>
        <p:txBody>
          <a:bodyPr>
            <a:normAutofit fontScale="90000"/>
          </a:bodyPr>
          <a:lstStyle/>
          <a:p>
            <a:r>
              <a:rPr lang="en-IN" b="1" dirty="0">
                <a:solidFill>
                  <a:schemeClr val="bg1"/>
                </a:solidFill>
              </a:rPr>
              <a:t>Power BI</a:t>
            </a:r>
          </a:p>
        </p:txBody>
      </p:sp>
      <p:graphicFrame>
        <p:nvGraphicFramePr>
          <p:cNvPr id="4" name="Content Placeholder 3">
            <a:extLst>
              <a:ext uri="{FF2B5EF4-FFF2-40B4-BE49-F238E27FC236}">
                <a16:creationId xmlns:a16="http://schemas.microsoft.com/office/drawing/2014/main" id="{1250EFB3-9B95-4A4F-BC77-5290A28C66F5}"/>
              </a:ext>
            </a:extLst>
          </p:cNvPr>
          <p:cNvGraphicFramePr>
            <a:graphicFrameLocks noGrp="1"/>
          </p:cNvGraphicFramePr>
          <p:nvPr>
            <p:ph idx="1"/>
            <p:extLst>
              <p:ext uri="{D42A27DB-BD31-4B8C-83A1-F6EECF244321}">
                <p14:modId xmlns:p14="http://schemas.microsoft.com/office/powerpoint/2010/main" val="3461724209"/>
              </p:ext>
            </p:extLst>
          </p:nvPr>
        </p:nvGraphicFramePr>
        <p:xfrm>
          <a:off x="859316" y="916064"/>
          <a:ext cx="10833921" cy="50221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35609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E84A9A68-DB8D-4DB1-8D58-C85EE2A45CB4}"/>
                                            </p:graphicEl>
                                          </p:spTgt>
                                        </p:tgtEl>
                                        <p:attrNameLst>
                                          <p:attrName>style.visibility</p:attrName>
                                        </p:attrNameLst>
                                      </p:cBhvr>
                                      <p:to>
                                        <p:strVal val="visible"/>
                                      </p:to>
                                    </p:set>
                                    <p:animEffect transition="in" filter="fade">
                                      <p:cBhvr>
                                        <p:cTn id="7" dur="500"/>
                                        <p:tgtEl>
                                          <p:spTgt spid="4">
                                            <p:graphicEl>
                                              <a:dgm id="{E84A9A68-DB8D-4DB1-8D58-C85EE2A45CB4}"/>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32DE12CE-EE6F-4644-B5C6-EA84C954A806}"/>
                                            </p:graphicEl>
                                          </p:spTgt>
                                        </p:tgtEl>
                                        <p:attrNameLst>
                                          <p:attrName>style.visibility</p:attrName>
                                        </p:attrNameLst>
                                      </p:cBhvr>
                                      <p:to>
                                        <p:strVal val="visible"/>
                                      </p:to>
                                    </p:set>
                                    <p:animEffect transition="in" filter="fade">
                                      <p:cBhvr>
                                        <p:cTn id="12" dur="500"/>
                                        <p:tgtEl>
                                          <p:spTgt spid="4">
                                            <p:graphicEl>
                                              <a:dgm id="{32DE12CE-EE6F-4644-B5C6-EA84C954A806}"/>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BFC25246-61C0-4728-A4CE-C1762B383C10}"/>
                                            </p:graphicEl>
                                          </p:spTgt>
                                        </p:tgtEl>
                                        <p:attrNameLst>
                                          <p:attrName>style.visibility</p:attrName>
                                        </p:attrNameLst>
                                      </p:cBhvr>
                                      <p:to>
                                        <p:strVal val="visible"/>
                                      </p:to>
                                    </p:set>
                                    <p:animEffect transition="in" filter="fade">
                                      <p:cBhvr>
                                        <p:cTn id="17" dur="500"/>
                                        <p:tgtEl>
                                          <p:spTgt spid="4">
                                            <p:graphicEl>
                                              <a:dgm id="{BFC25246-61C0-4728-A4CE-C1762B383C10}"/>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18ABDD3-F115-4581-9F77-3738BCA25606}"/>
              </a:ext>
            </a:extLst>
          </p:cNvPr>
          <p:cNvSpPr>
            <a:spLocks noGrp="1"/>
          </p:cNvSpPr>
          <p:nvPr>
            <p:ph idx="10"/>
          </p:nvPr>
        </p:nvSpPr>
        <p:spPr/>
        <p:txBody>
          <a:bodyPr/>
          <a:lstStyle/>
          <a:p>
            <a:r>
              <a:rPr lang="en-IN" dirty="0"/>
              <a:t>The following are the top self-service analytical and BI platforms</a:t>
            </a:r>
          </a:p>
        </p:txBody>
      </p:sp>
      <p:pic>
        <p:nvPicPr>
          <p:cNvPr id="1026" name="Picture 2" descr="Tableau Software">
            <a:extLst>
              <a:ext uri="{FF2B5EF4-FFF2-40B4-BE49-F238E27FC236}">
                <a16:creationId xmlns:a16="http://schemas.microsoft.com/office/drawing/2014/main" id="{46C38BDE-BE1C-4385-B416-54F0DFCB13B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28188" y="1307842"/>
            <a:ext cx="4305300" cy="8953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Qlik">
            <a:extLst>
              <a:ext uri="{FF2B5EF4-FFF2-40B4-BE49-F238E27FC236}">
                <a16:creationId xmlns:a16="http://schemas.microsoft.com/office/drawing/2014/main" id="{D9078E7D-8FA4-4C95-80BB-F290FBDFC6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0390" y="2924911"/>
            <a:ext cx="3200400" cy="9906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D9A24B7-2AAA-41DC-A4A9-0D849F39B552}"/>
              </a:ext>
            </a:extLst>
          </p:cNvPr>
          <p:cNvSpPr txBox="1"/>
          <p:nvPr/>
        </p:nvSpPr>
        <p:spPr>
          <a:xfrm>
            <a:off x="4957590" y="1422417"/>
            <a:ext cx="6874525" cy="923330"/>
          </a:xfrm>
          <a:prstGeom prst="rect">
            <a:avLst/>
          </a:prstGeom>
          <a:noFill/>
        </p:spPr>
        <p:txBody>
          <a:bodyPr wrap="square" rtlCol="0">
            <a:spAutoFit/>
          </a:bodyPr>
          <a:lstStyle/>
          <a:p>
            <a:r>
              <a:rPr lang="en-IN" dirty="0"/>
              <a:t>Tableau offers interactive data visualization products based on business intelligence. The software offers colour, animation and cartography expertise to make data visualizations as easy as possible.</a:t>
            </a:r>
          </a:p>
        </p:txBody>
      </p:sp>
      <p:sp>
        <p:nvSpPr>
          <p:cNvPr id="7" name="TextBox 6">
            <a:extLst>
              <a:ext uri="{FF2B5EF4-FFF2-40B4-BE49-F238E27FC236}">
                <a16:creationId xmlns:a16="http://schemas.microsoft.com/office/drawing/2014/main" id="{7E2B4962-9C86-4D20-9CBE-E9CFE36E1669}"/>
              </a:ext>
            </a:extLst>
          </p:cNvPr>
          <p:cNvSpPr txBox="1"/>
          <p:nvPr/>
        </p:nvSpPr>
        <p:spPr>
          <a:xfrm>
            <a:off x="4197426" y="2992181"/>
            <a:ext cx="7634689" cy="923330"/>
          </a:xfrm>
          <a:prstGeom prst="rect">
            <a:avLst/>
          </a:prstGeom>
          <a:noFill/>
        </p:spPr>
        <p:txBody>
          <a:bodyPr wrap="square" rtlCol="0">
            <a:spAutoFit/>
          </a:bodyPr>
          <a:lstStyle/>
          <a:p>
            <a:r>
              <a:rPr lang="en-IN" dirty="0"/>
              <a:t>Qlik is inspired from PC-based desktop “Quick View” and was initially termed as </a:t>
            </a:r>
            <a:r>
              <a:rPr lang="en-IN" i="1" dirty="0"/>
              <a:t>Quality Understanding Interaction, Knowledge</a:t>
            </a:r>
            <a:r>
              <a:rPr lang="en-IN" dirty="0"/>
              <a:t>. Qlik is an established name in the data visualization, BI and analytics space and offers an array of products.</a:t>
            </a:r>
          </a:p>
        </p:txBody>
      </p:sp>
      <p:pic>
        <p:nvPicPr>
          <p:cNvPr id="1030" name="Picture 6" descr="Image result for SAS logo">
            <a:extLst>
              <a:ext uri="{FF2B5EF4-FFF2-40B4-BE49-F238E27FC236}">
                <a16:creationId xmlns:a16="http://schemas.microsoft.com/office/drawing/2014/main" id="{1F618695-C97F-41FC-9167-97FA770BB0B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9319" y="4272796"/>
            <a:ext cx="3885511" cy="1112107"/>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D6CA2BD7-0E5B-4EC7-8926-39626AE1FB26}"/>
              </a:ext>
            </a:extLst>
          </p:cNvPr>
          <p:cNvSpPr txBox="1"/>
          <p:nvPr/>
        </p:nvSpPr>
        <p:spPr>
          <a:xfrm>
            <a:off x="3951611" y="5742188"/>
            <a:ext cx="7634689" cy="646331"/>
          </a:xfrm>
          <a:prstGeom prst="rect">
            <a:avLst/>
          </a:prstGeom>
          <a:noFill/>
        </p:spPr>
        <p:txBody>
          <a:bodyPr wrap="square" rtlCol="0">
            <a:spAutoFit/>
          </a:bodyPr>
          <a:lstStyle/>
          <a:p>
            <a:r>
              <a:rPr lang="en-IN" dirty="0"/>
              <a:t>Salesforce Einstein is an artificial intelligence technology that had been developed for the Salesforce customer success platform. </a:t>
            </a:r>
          </a:p>
        </p:txBody>
      </p:sp>
      <p:pic>
        <p:nvPicPr>
          <p:cNvPr id="6" name="Picture 5">
            <a:extLst>
              <a:ext uri="{FF2B5EF4-FFF2-40B4-BE49-F238E27FC236}">
                <a16:creationId xmlns:a16="http://schemas.microsoft.com/office/drawing/2014/main" id="{4BAF7CF0-7C77-44B2-ADE7-8E06D401029B}"/>
              </a:ext>
            </a:extLst>
          </p:cNvPr>
          <p:cNvPicPr>
            <a:picLocks noChangeAspect="1"/>
          </p:cNvPicPr>
          <p:nvPr/>
        </p:nvPicPr>
        <p:blipFill>
          <a:blip r:embed="rId5"/>
          <a:stretch>
            <a:fillRect/>
          </a:stretch>
        </p:blipFill>
        <p:spPr>
          <a:xfrm>
            <a:off x="301574" y="5667524"/>
            <a:ext cx="3038095" cy="1190476"/>
          </a:xfrm>
          <a:prstGeom prst="rect">
            <a:avLst/>
          </a:prstGeom>
        </p:spPr>
      </p:pic>
      <p:sp>
        <p:nvSpPr>
          <p:cNvPr id="12" name="TextBox 11">
            <a:extLst>
              <a:ext uri="{FF2B5EF4-FFF2-40B4-BE49-F238E27FC236}">
                <a16:creationId xmlns:a16="http://schemas.microsoft.com/office/drawing/2014/main" id="{60F30C0E-5354-4606-BC1E-6759A46E776F}"/>
              </a:ext>
            </a:extLst>
          </p:cNvPr>
          <p:cNvSpPr txBox="1"/>
          <p:nvPr/>
        </p:nvSpPr>
        <p:spPr>
          <a:xfrm>
            <a:off x="4279827" y="4402635"/>
            <a:ext cx="7634689" cy="923330"/>
          </a:xfrm>
          <a:prstGeom prst="rect">
            <a:avLst/>
          </a:prstGeom>
          <a:noFill/>
        </p:spPr>
        <p:txBody>
          <a:bodyPr wrap="square" rtlCol="0">
            <a:spAutoFit/>
          </a:bodyPr>
          <a:lstStyle/>
          <a:p>
            <a:r>
              <a:rPr lang="en-IN" dirty="0"/>
              <a:t>SAS (Statistical Analysis System) is a software suite developed by </a:t>
            </a:r>
            <a:r>
              <a:rPr lang="en-IN" b="1" dirty="0"/>
              <a:t>SAS Institute </a:t>
            </a:r>
            <a:r>
              <a:rPr lang="en-IN" dirty="0"/>
              <a:t>for advanced analytics for multivariate analyses, business intelligence, data management, </a:t>
            </a:r>
          </a:p>
        </p:txBody>
      </p:sp>
    </p:spTree>
    <p:extLst>
      <p:ext uri="{BB962C8B-B14F-4D97-AF65-F5344CB8AC3E}">
        <p14:creationId xmlns:p14="http://schemas.microsoft.com/office/powerpoint/2010/main" val="2350131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28"/>
                                        </p:tgtEl>
                                        <p:attrNameLst>
                                          <p:attrName>style.visibility</p:attrName>
                                        </p:attrNameLst>
                                      </p:cBhvr>
                                      <p:to>
                                        <p:strVal val="visible"/>
                                      </p:to>
                                    </p:set>
                                    <p:animEffect transition="in" filter="fade">
                                      <p:cBhvr>
                                        <p:cTn id="15" dur="500"/>
                                        <p:tgtEl>
                                          <p:spTgt spid="102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030"/>
                                        </p:tgtEl>
                                        <p:attrNameLst>
                                          <p:attrName>style.visibility</p:attrName>
                                        </p:attrNameLst>
                                      </p:cBhvr>
                                      <p:to>
                                        <p:strVal val="visible"/>
                                      </p:to>
                                    </p:set>
                                    <p:animEffect transition="in" filter="fade">
                                      <p:cBhvr>
                                        <p:cTn id="23" dur="500"/>
                                        <p:tgtEl>
                                          <p:spTgt spid="103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9" grpId="0"/>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B3331A8-BA55-4377-BDCD-80F65F56B704}"/>
              </a:ext>
            </a:extLst>
          </p:cNvPr>
          <p:cNvSpPr>
            <a:spLocks noGrp="1"/>
          </p:cNvSpPr>
          <p:nvPr>
            <p:ph idx="1"/>
          </p:nvPr>
        </p:nvSpPr>
        <p:spPr/>
        <p:txBody>
          <a:bodyPr/>
          <a:lstStyle/>
          <a:p>
            <a:r>
              <a:rPr lang="en-IN" dirty="0"/>
              <a:t>Desktop based interface, called "Power BI Desktop".</a:t>
            </a:r>
          </a:p>
          <a:p>
            <a:pPr marL="0" indent="0">
              <a:buNone/>
            </a:pPr>
            <a:br>
              <a:rPr lang="en-IN" dirty="0"/>
            </a:br>
            <a:br>
              <a:rPr lang="en-IN" dirty="0"/>
            </a:br>
            <a:br>
              <a:rPr lang="en-IN" dirty="0"/>
            </a:br>
            <a:endParaRPr lang="en-IN" dirty="0"/>
          </a:p>
          <a:p>
            <a:r>
              <a:rPr lang="en-IN" dirty="0"/>
              <a:t>Power BI provides cloud-based BI services, known as "Power BI Services"</a:t>
            </a:r>
          </a:p>
        </p:txBody>
      </p:sp>
      <p:pic>
        <p:nvPicPr>
          <p:cNvPr id="4" name="Picture 3" descr="A drawing of a face&#10;&#10;Description generated with high confidence">
            <a:extLst>
              <a:ext uri="{FF2B5EF4-FFF2-40B4-BE49-F238E27FC236}">
                <a16:creationId xmlns:a16="http://schemas.microsoft.com/office/drawing/2014/main" id="{6FF76735-4156-4270-9C6F-2790BB622597}"/>
              </a:ext>
            </a:extLst>
          </p:cNvPr>
          <p:cNvPicPr>
            <a:picLocks noChangeAspect="1"/>
          </p:cNvPicPr>
          <p:nvPr/>
        </p:nvPicPr>
        <p:blipFill rotWithShape="1">
          <a:blip r:embed="rId2">
            <a:extLst>
              <a:ext uri="{28A0092B-C50C-407E-A947-70E740481C1C}">
                <a14:useLocalDpi xmlns:a14="http://schemas.microsoft.com/office/drawing/2010/main" val="0"/>
              </a:ext>
            </a:extLst>
          </a:blip>
          <a:srcRect r="56600"/>
          <a:stretch/>
        </p:blipFill>
        <p:spPr>
          <a:xfrm>
            <a:off x="685084" y="1283291"/>
            <a:ext cx="1738974" cy="1669532"/>
          </a:xfrm>
          <a:prstGeom prst="rect">
            <a:avLst/>
          </a:prstGeom>
        </p:spPr>
      </p:pic>
      <p:sp>
        <p:nvSpPr>
          <p:cNvPr id="5" name="Title 1">
            <a:extLst>
              <a:ext uri="{FF2B5EF4-FFF2-40B4-BE49-F238E27FC236}">
                <a16:creationId xmlns:a16="http://schemas.microsoft.com/office/drawing/2014/main" id="{6FF06BF3-3BC9-4092-A2F2-E9BC06DE49D8}"/>
              </a:ext>
            </a:extLst>
          </p:cNvPr>
          <p:cNvSpPr txBox="1">
            <a:spLocks/>
          </p:cNvSpPr>
          <p:nvPr/>
        </p:nvSpPr>
        <p:spPr>
          <a:xfrm>
            <a:off x="172122" y="101599"/>
            <a:ext cx="12019877" cy="579437"/>
          </a:xfrm>
          <a:prstGeom prst="rect">
            <a:avLst/>
          </a:prstGeom>
        </p:spPr>
        <p:txBody>
          <a:bodyPr vert="horz" lIns="91440" tIns="45720" rIns="91440" bIns="45720" rtlCol="0" anchor="ct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IN" b="1" dirty="0">
                <a:solidFill>
                  <a:schemeClr val="bg1"/>
                </a:solidFill>
              </a:rPr>
              <a:t>Power BI Products &amp; Services </a:t>
            </a:r>
          </a:p>
        </p:txBody>
      </p:sp>
      <p:pic>
        <p:nvPicPr>
          <p:cNvPr id="3" name="Picture 2">
            <a:extLst>
              <a:ext uri="{FF2B5EF4-FFF2-40B4-BE49-F238E27FC236}">
                <a16:creationId xmlns:a16="http://schemas.microsoft.com/office/drawing/2014/main" id="{9569651D-3C32-4587-8716-A58F17496AA8}"/>
              </a:ext>
            </a:extLst>
          </p:cNvPr>
          <p:cNvPicPr>
            <a:picLocks noChangeAspect="1"/>
          </p:cNvPicPr>
          <p:nvPr/>
        </p:nvPicPr>
        <p:blipFill>
          <a:blip r:embed="rId3"/>
          <a:stretch>
            <a:fillRect/>
          </a:stretch>
        </p:blipFill>
        <p:spPr>
          <a:xfrm>
            <a:off x="172122" y="4199609"/>
            <a:ext cx="5847619" cy="1609524"/>
          </a:xfrm>
          <a:prstGeom prst="rect">
            <a:avLst/>
          </a:prstGeom>
        </p:spPr>
      </p:pic>
      <p:pic>
        <p:nvPicPr>
          <p:cNvPr id="6" name="Picture 5">
            <a:extLst>
              <a:ext uri="{FF2B5EF4-FFF2-40B4-BE49-F238E27FC236}">
                <a16:creationId xmlns:a16="http://schemas.microsoft.com/office/drawing/2014/main" id="{5AAFB340-9DAB-493C-A384-2ED7C91BB2CA}"/>
              </a:ext>
            </a:extLst>
          </p:cNvPr>
          <p:cNvPicPr>
            <a:picLocks noChangeAspect="1"/>
          </p:cNvPicPr>
          <p:nvPr/>
        </p:nvPicPr>
        <p:blipFill>
          <a:blip r:embed="rId4"/>
          <a:stretch>
            <a:fillRect/>
          </a:stretch>
        </p:blipFill>
        <p:spPr>
          <a:xfrm>
            <a:off x="7011679" y="3942853"/>
            <a:ext cx="4084750" cy="2302882"/>
          </a:xfrm>
          <a:prstGeom prst="rect">
            <a:avLst/>
          </a:prstGeom>
        </p:spPr>
      </p:pic>
      <p:pic>
        <p:nvPicPr>
          <p:cNvPr id="7" name="Picture 6" descr="A drawing of a face&#10;&#10;Description generated with high confidence">
            <a:extLst>
              <a:ext uri="{FF2B5EF4-FFF2-40B4-BE49-F238E27FC236}">
                <a16:creationId xmlns:a16="http://schemas.microsoft.com/office/drawing/2014/main" id="{A5CAF564-BDBF-4FF2-83C1-EFA886CB00AB}"/>
              </a:ext>
            </a:extLst>
          </p:cNvPr>
          <p:cNvPicPr>
            <a:picLocks noChangeAspect="1"/>
          </p:cNvPicPr>
          <p:nvPr/>
        </p:nvPicPr>
        <p:blipFill rotWithShape="1">
          <a:blip r:embed="rId2">
            <a:extLst>
              <a:ext uri="{28A0092B-C50C-407E-A947-70E740481C1C}">
                <a14:useLocalDpi xmlns:a14="http://schemas.microsoft.com/office/drawing/2010/main" val="0"/>
              </a:ext>
            </a:extLst>
          </a:blip>
          <a:srcRect l="47202"/>
          <a:stretch/>
        </p:blipFill>
        <p:spPr>
          <a:xfrm>
            <a:off x="3268054" y="1292849"/>
            <a:ext cx="2115565" cy="1669533"/>
          </a:xfrm>
          <a:prstGeom prst="rect">
            <a:avLst/>
          </a:prstGeom>
        </p:spPr>
      </p:pic>
      <p:pic>
        <p:nvPicPr>
          <p:cNvPr id="8" name="Picture 7">
            <a:extLst>
              <a:ext uri="{FF2B5EF4-FFF2-40B4-BE49-F238E27FC236}">
                <a16:creationId xmlns:a16="http://schemas.microsoft.com/office/drawing/2014/main" id="{5DC2DD03-7F88-46EB-B100-A32288A43923}"/>
              </a:ext>
            </a:extLst>
          </p:cNvPr>
          <p:cNvPicPr>
            <a:picLocks noChangeAspect="1"/>
          </p:cNvPicPr>
          <p:nvPr/>
        </p:nvPicPr>
        <p:blipFill>
          <a:blip r:embed="rId5"/>
          <a:stretch>
            <a:fillRect/>
          </a:stretch>
        </p:blipFill>
        <p:spPr>
          <a:xfrm>
            <a:off x="8976016" y="1142217"/>
            <a:ext cx="2120413" cy="1609524"/>
          </a:xfrm>
          <a:prstGeom prst="rect">
            <a:avLst/>
          </a:prstGeom>
        </p:spPr>
      </p:pic>
    </p:spTree>
    <p:extLst>
      <p:ext uri="{BB962C8B-B14F-4D97-AF65-F5344CB8AC3E}">
        <p14:creationId xmlns:p14="http://schemas.microsoft.com/office/powerpoint/2010/main" val="289394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0" end="0"/>
                                            </p:txEl>
                                          </p:spTgt>
                                        </p:tgtEl>
                                        <p:attrNameLst>
                                          <p:attrName>style.visibility</p:attrName>
                                        </p:attrNameLst>
                                      </p:cBhvr>
                                      <p:to>
                                        <p:strVal val="visible"/>
                                      </p:to>
                                    </p:set>
                                    <p:animEffect transition="in" filter="fade">
                                      <p:cBhvr>
                                        <p:cTn id="10" dur="5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Effect transition="in" filter="fade">
                                      <p:cBhvr>
                                        <p:cTn id="20" dur="500"/>
                                        <p:tgtEl>
                                          <p:spTgt spid="2">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
                                            <p:txEl>
                                              <p:pRg st="1" end="1"/>
                                            </p:txEl>
                                          </p:spTgt>
                                        </p:tgtEl>
                                        <p:attrNameLst>
                                          <p:attrName>style.visibility</p:attrName>
                                        </p:attrNameLst>
                                      </p:cBhvr>
                                      <p:to>
                                        <p:strVal val="visible"/>
                                      </p:to>
                                    </p:set>
                                    <p:animEffect transition="in" filter="fade">
                                      <p:cBhvr>
                                        <p:cTn id="25" dur="500"/>
                                        <p:tgtEl>
                                          <p:spTgt spid="2">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500"/>
                                        <p:tgtEl>
                                          <p:spTgt spid="3"/>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500"/>
                                        <p:tgtEl>
                                          <p:spTgt spid="6"/>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2">
            <a:extLst>
              <a:ext uri="{FF2B5EF4-FFF2-40B4-BE49-F238E27FC236}">
                <a16:creationId xmlns:a16="http://schemas.microsoft.com/office/drawing/2014/main" id="{A829DD40-B5AC-43ED-AB25-8751D4AF8079}"/>
              </a:ext>
            </a:extLst>
          </p:cNvPr>
          <p:cNvGraphicFramePr>
            <a:graphicFrameLocks noGrp="1"/>
          </p:cNvGraphicFramePr>
          <p:nvPr>
            <p:ph idx="1"/>
            <p:extLst>
              <p:ext uri="{D42A27DB-BD31-4B8C-83A1-F6EECF244321}">
                <p14:modId xmlns:p14="http://schemas.microsoft.com/office/powerpoint/2010/main" val="1150321922"/>
              </p:ext>
            </p:extLst>
          </p:nvPr>
        </p:nvGraphicFramePr>
        <p:xfrm>
          <a:off x="355002" y="749809"/>
          <a:ext cx="11733366" cy="55434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tle 1">
            <a:extLst>
              <a:ext uri="{FF2B5EF4-FFF2-40B4-BE49-F238E27FC236}">
                <a16:creationId xmlns:a16="http://schemas.microsoft.com/office/drawing/2014/main" id="{FFD64169-76AE-4E03-9B13-17C24BF97916}"/>
              </a:ext>
            </a:extLst>
          </p:cNvPr>
          <p:cNvSpPr txBox="1">
            <a:spLocks/>
          </p:cNvSpPr>
          <p:nvPr/>
        </p:nvSpPr>
        <p:spPr>
          <a:xfrm>
            <a:off x="355002" y="80083"/>
            <a:ext cx="11836998" cy="579437"/>
          </a:xfrm>
          <a:prstGeom prst="rect">
            <a:avLst/>
          </a:prstGeom>
        </p:spPr>
        <p:txBody>
          <a:bodyPr vert="horz" lIns="91440" tIns="45720" rIns="91440" bIns="45720" rtlCol="0" anchor="ct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N" b="1" dirty="0">
                <a:solidFill>
                  <a:schemeClr val="bg1"/>
                </a:solidFill>
              </a:rPr>
              <a:t>Power BI Products</a:t>
            </a:r>
          </a:p>
        </p:txBody>
      </p:sp>
    </p:spTree>
    <p:extLst>
      <p:ext uri="{BB962C8B-B14F-4D97-AF65-F5344CB8AC3E}">
        <p14:creationId xmlns:p14="http://schemas.microsoft.com/office/powerpoint/2010/main" val="1414120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graphicEl>
                                              <a:dgm id="{A77754B7-5A2B-46F7-8A5A-9D788C39B6BD}"/>
                                            </p:graphicEl>
                                          </p:spTgt>
                                        </p:tgtEl>
                                        <p:attrNameLst>
                                          <p:attrName>style.visibility</p:attrName>
                                        </p:attrNameLst>
                                      </p:cBhvr>
                                      <p:to>
                                        <p:strVal val="visible"/>
                                      </p:to>
                                    </p:set>
                                    <p:animEffect transition="in" filter="fade">
                                      <p:cBhvr>
                                        <p:cTn id="7" dur="500"/>
                                        <p:tgtEl>
                                          <p:spTgt spid="3">
                                            <p:graphicEl>
                                              <a:dgm id="{A77754B7-5A2B-46F7-8A5A-9D788C39B6BD}"/>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graphicEl>
                                              <a:dgm id="{D417D1F9-043B-4799-B932-29A0FB840DC8}"/>
                                            </p:graphicEl>
                                          </p:spTgt>
                                        </p:tgtEl>
                                        <p:attrNameLst>
                                          <p:attrName>style.visibility</p:attrName>
                                        </p:attrNameLst>
                                      </p:cBhvr>
                                      <p:to>
                                        <p:strVal val="visible"/>
                                      </p:to>
                                    </p:set>
                                    <p:animEffect transition="in" filter="fade">
                                      <p:cBhvr>
                                        <p:cTn id="10" dur="500"/>
                                        <p:tgtEl>
                                          <p:spTgt spid="3">
                                            <p:graphicEl>
                                              <a:dgm id="{D417D1F9-043B-4799-B932-29A0FB840DC8}"/>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graphicEl>
                                              <a:dgm id="{FAF8F927-70B1-4415-BADB-E67053F4187D}"/>
                                            </p:graphicEl>
                                          </p:spTgt>
                                        </p:tgtEl>
                                        <p:attrNameLst>
                                          <p:attrName>style.visibility</p:attrName>
                                        </p:attrNameLst>
                                      </p:cBhvr>
                                      <p:to>
                                        <p:strVal val="visible"/>
                                      </p:to>
                                    </p:set>
                                    <p:animEffect transition="in" filter="fade">
                                      <p:cBhvr>
                                        <p:cTn id="15" dur="500"/>
                                        <p:tgtEl>
                                          <p:spTgt spid="3">
                                            <p:graphicEl>
                                              <a:dgm id="{FAF8F927-70B1-4415-BADB-E67053F4187D}"/>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graphicEl>
                                              <a:dgm id="{EC974868-387B-4733-9B5E-7A74E1B0B146}"/>
                                            </p:graphicEl>
                                          </p:spTgt>
                                        </p:tgtEl>
                                        <p:attrNameLst>
                                          <p:attrName>style.visibility</p:attrName>
                                        </p:attrNameLst>
                                      </p:cBhvr>
                                      <p:to>
                                        <p:strVal val="visible"/>
                                      </p:to>
                                    </p:set>
                                    <p:animEffect transition="in" filter="fade">
                                      <p:cBhvr>
                                        <p:cTn id="18" dur="500"/>
                                        <p:tgtEl>
                                          <p:spTgt spid="3">
                                            <p:graphicEl>
                                              <a:dgm id="{EC974868-387B-4733-9B5E-7A74E1B0B146}"/>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graphicEl>
                                              <a:dgm id="{408AC78E-3525-477F-B761-DF6C8C973102}"/>
                                            </p:graphicEl>
                                          </p:spTgt>
                                        </p:tgtEl>
                                        <p:attrNameLst>
                                          <p:attrName>style.visibility</p:attrName>
                                        </p:attrNameLst>
                                      </p:cBhvr>
                                      <p:to>
                                        <p:strVal val="visible"/>
                                      </p:to>
                                    </p:set>
                                    <p:animEffect transition="in" filter="fade">
                                      <p:cBhvr>
                                        <p:cTn id="23" dur="500"/>
                                        <p:tgtEl>
                                          <p:spTgt spid="3">
                                            <p:graphicEl>
                                              <a:dgm id="{408AC78E-3525-477F-B761-DF6C8C973102}"/>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graphicEl>
                                              <a:dgm id="{971F7ABC-B120-4745-A9D3-A0AD22397DE7}"/>
                                            </p:graphicEl>
                                          </p:spTgt>
                                        </p:tgtEl>
                                        <p:attrNameLst>
                                          <p:attrName>style.visibility</p:attrName>
                                        </p:attrNameLst>
                                      </p:cBhvr>
                                      <p:to>
                                        <p:strVal val="visible"/>
                                      </p:to>
                                    </p:set>
                                    <p:animEffect transition="in" filter="fade">
                                      <p:cBhvr>
                                        <p:cTn id="26" dur="500"/>
                                        <p:tgtEl>
                                          <p:spTgt spid="3">
                                            <p:graphicEl>
                                              <a:dgm id="{971F7ABC-B120-4745-A9D3-A0AD22397DE7}"/>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Dgm bld="one"/>
        </p:bldSub>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D7B2312-E6EC-45CF-9171-CFBE7ED56E52}"/>
              </a:ext>
            </a:extLst>
          </p:cNvPr>
          <p:cNvSpPr txBox="1">
            <a:spLocks/>
          </p:cNvSpPr>
          <p:nvPr/>
        </p:nvSpPr>
        <p:spPr>
          <a:xfrm>
            <a:off x="5754254" y="101599"/>
            <a:ext cx="6437745" cy="579437"/>
          </a:xfrm>
          <a:prstGeom prst="rect">
            <a:avLst/>
          </a:prstGeom>
        </p:spPr>
        <p:txBody>
          <a:bodyPr vert="horz" lIns="91440" tIns="45720" rIns="91440" bIns="45720" rtlCol="0" anchor="ct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N" b="1" dirty="0">
                <a:solidFill>
                  <a:schemeClr val="bg1"/>
                </a:solidFill>
              </a:rPr>
              <a:t>Power BI </a:t>
            </a:r>
          </a:p>
        </p:txBody>
      </p:sp>
      <p:pic>
        <p:nvPicPr>
          <p:cNvPr id="7" name="Content Placeholder 3" descr="A screenshot of a cell phone&#10;&#10;Description generated with high confidence">
            <a:extLst>
              <a:ext uri="{FF2B5EF4-FFF2-40B4-BE49-F238E27FC236}">
                <a16:creationId xmlns:a16="http://schemas.microsoft.com/office/drawing/2014/main" id="{924DAE71-07F3-4DB6-85D3-94F6157E6726}"/>
              </a:ext>
            </a:extLst>
          </p:cNvPr>
          <p:cNvPicPr>
            <a:picLocks noChangeAspect="1"/>
          </p:cNvPicPr>
          <p:nvPr/>
        </p:nvPicPr>
        <p:blipFill rotWithShape="1">
          <a:blip r:embed="rId2">
            <a:extLst>
              <a:ext uri="{28A0092B-C50C-407E-A947-70E740481C1C}">
                <a14:useLocalDpi xmlns:a14="http://schemas.microsoft.com/office/drawing/2010/main" val="0"/>
              </a:ext>
            </a:extLst>
          </a:blip>
          <a:srcRect l="83481"/>
          <a:stretch/>
        </p:blipFill>
        <p:spPr>
          <a:xfrm>
            <a:off x="8692311" y="1011733"/>
            <a:ext cx="1789065" cy="4360483"/>
          </a:xfrm>
          <a:prstGeom prst="rect">
            <a:avLst/>
          </a:prstGeom>
        </p:spPr>
      </p:pic>
      <p:pic>
        <p:nvPicPr>
          <p:cNvPr id="8" name="Content Placeholder 3" descr="A screenshot of a cell phone&#10;&#10;Description generated with high confidence">
            <a:extLst>
              <a:ext uri="{FF2B5EF4-FFF2-40B4-BE49-F238E27FC236}">
                <a16:creationId xmlns:a16="http://schemas.microsoft.com/office/drawing/2014/main" id="{9428D358-21B3-4E5E-A9C0-1C4E9C04AD61}"/>
              </a:ext>
            </a:extLst>
          </p:cNvPr>
          <p:cNvPicPr>
            <a:picLocks noChangeAspect="1"/>
          </p:cNvPicPr>
          <p:nvPr/>
        </p:nvPicPr>
        <p:blipFill rotWithShape="1">
          <a:blip r:embed="rId2">
            <a:extLst>
              <a:ext uri="{28A0092B-C50C-407E-A947-70E740481C1C}">
                <a14:useLocalDpi xmlns:a14="http://schemas.microsoft.com/office/drawing/2010/main" val="0"/>
              </a:ext>
            </a:extLst>
          </a:blip>
          <a:srcRect l="59493" r="15956" b="41680"/>
          <a:stretch/>
        </p:blipFill>
        <p:spPr>
          <a:xfrm>
            <a:off x="5534645" y="1011733"/>
            <a:ext cx="2659070" cy="2543042"/>
          </a:xfrm>
          <a:prstGeom prst="rect">
            <a:avLst/>
          </a:prstGeom>
        </p:spPr>
      </p:pic>
      <p:pic>
        <p:nvPicPr>
          <p:cNvPr id="10" name="Content Placeholder 3" descr="A screenshot of a cell phone&#10;&#10;Description generated with high confidence">
            <a:extLst>
              <a:ext uri="{FF2B5EF4-FFF2-40B4-BE49-F238E27FC236}">
                <a16:creationId xmlns:a16="http://schemas.microsoft.com/office/drawing/2014/main" id="{50409DDD-80EF-4B39-9F83-6F98C2D5D31C}"/>
              </a:ext>
            </a:extLst>
          </p:cNvPr>
          <p:cNvPicPr>
            <a:picLocks noChangeAspect="1"/>
          </p:cNvPicPr>
          <p:nvPr/>
        </p:nvPicPr>
        <p:blipFill rotWithShape="1">
          <a:blip r:embed="rId2">
            <a:extLst>
              <a:ext uri="{28A0092B-C50C-407E-A947-70E740481C1C}">
                <a14:useLocalDpi xmlns:a14="http://schemas.microsoft.com/office/drawing/2010/main" val="0"/>
              </a:ext>
            </a:extLst>
          </a:blip>
          <a:srcRect r="85536"/>
          <a:stretch/>
        </p:blipFill>
        <p:spPr>
          <a:xfrm>
            <a:off x="538995" y="1011733"/>
            <a:ext cx="1566564" cy="4360483"/>
          </a:xfrm>
          <a:prstGeom prst="rect">
            <a:avLst/>
          </a:prstGeom>
        </p:spPr>
      </p:pic>
      <p:grpSp>
        <p:nvGrpSpPr>
          <p:cNvPr id="12" name="Group 11">
            <a:extLst>
              <a:ext uri="{FF2B5EF4-FFF2-40B4-BE49-F238E27FC236}">
                <a16:creationId xmlns:a16="http://schemas.microsoft.com/office/drawing/2014/main" id="{8732A88B-2823-4661-98F2-384A2031DF09}"/>
              </a:ext>
            </a:extLst>
          </p:cNvPr>
          <p:cNvGrpSpPr/>
          <p:nvPr/>
        </p:nvGrpSpPr>
        <p:grpSpPr>
          <a:xfrm>
            <a:off x="2105559" y="1011733"/>
            <a:ext cx="3204666" cy="4360483"/>
            <a:chOff x="2105559" y="1011733"/>
            <a:chExt cx="3204666" cy="4360483"/>
          </a:xfrm>
        </p:grpSpPr>
        <p:pic>
          <p:nvPicPr>
            <p:cNvPr id="9" name="Content Placeholder 3" descr="A screenshot of a cell phone&#10;&#10;Description generated with high confidence">
              <a:extLst>
                <a:ext uri="{FF2B5EF4-FFF2-40B4-BE49-F238E27FC236}">
                  <a16:creationId xmlns:a16="http://schemas.microsoft.com/office/drawing/2014/main" id="{AECCE2B2-21E3-4810-A88C-0F5B71D9D299}"/>
                </a:ext>
              </a:extLst>
            </p:cNvPr>
            <p:cNvPicPr>
              <a:picLocks noChangeAspect="1"/>
            </p:cNvPicPr>
            <p:nvPr/>
          </p:nvPicPr>
          <p:blipFill rotWithShape="1">
            <a:blip r:embed="rId2">
              <a:extLst>
                <a:ext uri="{28A0092B-C50C-407E-A947-70E740481C1C}">
                  <a14:useLocalDpi xmlns:a14="http://schemas.microsoft.com/office/drawing/2010/main" val="0"/>
                </a:ext>
              </a:extLst>
            </a:blip>
            <a:srcRect l="14345" r="60835"/>
            <a:stretch/>
          </p:blipFill>
          <p:spPr>
            <a:xfrm>
              <a:off x="2105559" y="1011733"/>
              <a:ext cx="2688117" cy="4360483"/>
            </a:xfrm>
            <a:prstGeom prst="rect">
              <a:avLst/>
            </a:prstGeom>
          </p:spPr>
        </p:pic>
        <p:pic>
          <p:nvPicPr>
            <p:cNvPr id="11" name="Picture 10">
              <a:extLst>
                <a:ext uri="{FF2B5EF4-FFF2-40B4-BE49-F238E27FC236}">
                  <a16:creationId xmlns:a16="http://schemas.microsoft.com/office/drawing/2014/main" id="{5A26AA36-A48F-43F0-A59B-D1FDA9649B41}"/>
                </a:ext>
              </a:extLst>
            </p:cNvPr>
            <p:cNvPicPr>
              <a:picLocks noChangeAspect="1"/>
            </p:cNvPicPr>
            <p:nvPr/>
          </p:nvPicPr>
          <p:blipFill>
            <a:blip r:embed="rId3"/>
            <a:stretch>
              <a:fillRect/>
            </a:stretch>
          </p:blipFill>
          <p:spPr>
            <a:xfrm>
              <a:off x="4948320" y="2693959"/>
              <a:ext cx="361905" cy="857143"/>
            </a:xfrm>
            <a:prstGeom prst="rect">
              <a:avLst/>
            </a:prstGeom>
          </p:spPr>
        </p:pic>
      </p:grpSp>
    </p:spTree>
    <p:extLst>
      <p:ext uri="{BB962C8B-B14F-4D97-AF65-F5344CB8AC3E}">
        <p14:creationId xmlns:p14="http://schemas.microsoft.com/office/powerpoint/2010/main" val="1670633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8BCAA08-7460-4D64-9B52-65489494451B}"/>
              </a:ext>
            </a:extLst>
          </p:cNvPr>
          <p:cNvPicPr>
            <a:picLocks noChangeAspect="1"/>
          </p:cNvPicPr>
          <p:nvPr/>
        </p:nvPicPr>
        <p:blipFill>
          <a:blip r:embed="rId2"/>
          <a:stretch>
            <a:fillRect/>
          </a:stretch>
        </p:blipFill>
        <p:spPr>
          <a:xfrm>
            <a:off x="1" y="677899"/>
            <a:ext cx="11639877" cy="5698838"/>
          </a:xfrm>
          <a:prstGeom prst="rect">
            <a:avLst/>
          </a:prstGeom>
        </p:spPr>
      </p:pic>
      <p:sp>
        <p:nvSpPr>
          <p:cNvPr id="3" name="Content Placeholder 2">
            <a:extLst>
              <a:ext uri="{FF2B5EF4-FFF2-40B4-BE49-F238E27FC236}">
                <a16:creationId xmlns:a16="http://schemas.microsoft.com/office/drawing/2014/main" id="{1B290D9C-0304-4910-9126-0D045FE7C8FE}"/>
              </a:ext>
            </a:extLst>
          </p:cNvPr>
          <p:cNvSpPr>
            <a:spLocks noGrp="1"/>
          </p:cNvSpPr>
          <p:nvPr>
            <p:ph idx="10"/>
          </p:nvPr>
        </p:nvSpPr>
        <p:spPr/>
        <p:txBody>
          <a:bodyPr/>
          <a:lstStyle/>
          <a:p>
            <a:r>
              <a:rPr lang="en-IN" b="1" dirty="0"/>
              <a:t>Power Bi Architecture </a:t>
            </a:r>
          </a:p>
        </p:txBody>
      </p:sp>
    </p:spTree>
    <p:extLst>
      <p:ext uri="{BB962C8B-B14F-4D97-AF65-F5344CB8AC3E}">
        <p14:creationId xmlns:p14="http://schemas.microsoft.com/office/powerpoint/2010/main" val="35013738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27155C65-47DE-485B-A858-5BCB8E8CE9F3}"/>
              </a:ext>
            </a:extLst>
          </p:cNvPr>
          <p:cNvGraphicFramePr>
            <a:graphicFrameLocks noGrp="1"/>
          </p:cNvGraphicFramePr>
          <p:nvPr>
            <p:ph idx="1"/>
            <p:extLst>
              <p:ext uri="{D42A27DB-BD31-4B8C-83A1-F6EECF244321}">
                <p14:modId xmlns:p14="http://schemas.microsoft.com/office/powerpoint/2010/main" val="1408991279"/>
              </p:ext>
            </p:extLst>
          </p:nvPr>
        </p:nvGraphicFramePr>
        <p:xfrm>
          <a:off x="808349" y="948112"/>
          <a:ext cx="9272084" cy="54271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a:extLst>
              <a:ext uri="{FF2B5EF4-FFF2-40B4-BE49-F238E27FC236}">
                <a16:creationId xmlns:a16="http://schemas.microsoft.com/office/drawing/2014/main" id="{E4F7809A-29E9-48B4-81CB-E26B9FE233E2}"/>
              </a:ext>
            </a:extLst>
          </p:cNvPr>
          <p:cNvSpPr>
            <a:spLocks noGrp="1"/>
          </p:cNvSpPr>
          <p:nvPr>
            <p:ph idx="10"/>
          </p:nvPr>
        </p:nvSpPr>
        <p:spPr>
          <a:xfrm>
            <a:off x="0" y="94912"/>
            <a:ext cx="12192000" cy="491211"/>
          </a:xfrm>
        </p:spPr>
        <p:txBody>
          <a:bodyPr>
            <a:normAutofit fontScale="77500" lnSpcReduction="20000"/>
          </a:bodyPr>
          <a:lstStyle/>
          <a:p>
            <a:r>
              <a:rPr lang="en-IN" b="1" dirty="0"/>
              <a:t>With both desktop and mobile interfaces, as well as cloud-based services, Power BI enables you to</a:t>
            </a:r>
          </a:p>
          <a:p>
            <a:endParaRPr lang="en-IN" b="1" dirty="0"/>
          </a:p>
        </p:txBody>
      </p:sp>
      <p:pic>
        <p:nvPicPr>
          <p:cNvPr id="2" name="Picture 1">
            <a:extLst>
              <a:ext uri="{FF2B5EF4-FFF2-40B4-BE49-F238E27FC236}">
                <a16:creationId xmlns:a16="http://schemas.microsoft.com/office/drawing/2014/main" id="{1FA6CCEB-80B2-4AC9-966B-0C24F5F5F437}"/>
              </a:ext>
            </a:extLst>
          </p:cNvPr>
          <p:cNvPicPr>
            <a:picLocks noChangeAspect="1"/>
          </p:cNvPicPr>
          <p:nvPr/>
        </p:nvPicPr>
        <p:blipFill rotWithShape="1">
          <a:blip r:embed="rId7"/>
          <a:srcRect t="6910" r="2490"/>
          <a:stretch/>
        </p:blipFill>
        <p:spPr>
          <a:xfrm>
            <a:off x="2111567" y="1876564"/>
            <a:ext cx="7968866" cy="4084423"/>
          </a:xfrm>
          <a:prstGeom prst="rect">
            <a:avLst/>
          </a:prstGeom>
        </p:spPr>
      </p:pic>
      <p:pic>
        <p:nvPicPr>
          <p:cNvPr id="5" name="Picture 4">
            <a:extLst>
              <a:ext uri="{FF2B5EF4-FFF2-40B4-BE49-F238E27FC236}">
                <a16:creationId xmlns:a16="http://schemas.microsoft.com/office/drawing/2014/main" id="{2D149000-8305-47DB-A110-DA60F15E6A03}"/>
              </a:ext>
            </a:extLst>
          </p:cNvPr>
          <p:cNvPicPr>
            <a:picLocks noChangeAspect="1"/>
          </p:cNvPicPr>
          <p:nvPr/>
        </p:nvPicPr>
        <p:blipFill>
          <a:blip r:embed="rId8"/>
          <a:stretch>
            <a:fillRect/>
          </a:stretch>
        </p:blipFill>
        <p:spPr>
          <a:xfrm>
            <a:off x="2205318" y="3761359"/>
            <a:ext cx="8168639" cy="3001729"/>
          </a:xfrm>
          <a:prstGeom prst="rect">
            <a:avLst/>
          </a:prstGeom>
        </p:spPr>
      </p:pic>
    </p:spTree>
    <p:extLst>
      <p:ext uri="{BB962C8B-B14F-4D97-AF65-F5344CB8AC3E}">
        <p14:creationId xmlns:p14="http://schemas.microsoft.com/office/powerpoint/2010/main" val="2430131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015DD256-EF5B-402C-A0AA-436BE8452E8A}"/>
                                            </p:graphicEl>
                                          </p:spTgt>
                                        </p:tgtEl>
                                        <p:attrNameLst>
                                          <p:attrName>style.visibility</p:attrName>
                                        </p:attrNameLst>
                                      </p:cBhvr>
                                      <p:to>
                                        <p:strVal val="visible"/>
                                      </p:to>
                                    </p:set>
                                    <p:animEffect transition="in" filter="fade">
                                      <p:cBhvr>
                                        <p:cTn id="7" dur="500"/>
                                        <p:tgtEl>
                                          <p:spTgt spid="4">
                                            <p:graphicEl>
                                              <a:dgm id="{015DD256-EF5B-402C-A0AA-436BE8452E8A}"/>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graphicEl>
                                              <a:dgm id="{A4807174-E9E4-458F-851D-B1D8ACB08C5D}"/>
                                            </p:graphicEl>
                                          </p:spTgt>
                                        </p:tgtEl>
                                        <p:attrNameLst>
                                          <p:attrName>style.visibility</p:attrName>
                                        </p:attrNameLst>
                                      </p:cBhvr>
                                      <p:to>
                                        <p:strVal val="visible"/>
                                      </p:to>
                                    </p:set>
                                    <p:animEffect transition="in" filter="fade">
                                      <p:cBhvr>
                                        <p:cTn id="10" dur="500"/>
                                        <p:tgtEl>
                                          <p:spTgt spid="4">
                                            <p:graphicEl>
                                              <a:dgm id="{A4807174-E9E4-458F-851D-B1D8ACB08C5D}"/>
                                            </p:graphic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graphicEl>
                                              <a:dgm id="{F4F1128D-C469-4D12-8F81-2AD2ED6A2322}"/>
                                            </p:graphicEl>
                                          </p:spTgt>
                                        </p:tgtEl>
                                        <p:attrNameLst>
                                          <p:attrName>style.visibility</p:attrName>
                                        </p:attrNameLst>
                                      </p:cBhvr>
                                      <p:to>
                                        <p:strVal val="visible"/>
                                      </p:to>
                                    </p:set>
                                    <p:animEffect transition="in" filter="fade">
                                      <p:cBhvr>
                                        <p:cTn id="13" dur="500"/>
                                        <p:tgtEl>
                                          <p:spTgt spid="4">
                                            <p:graphicEl>
                                              <a:dgm id="{F4F1128D-C469-4D12-8F81-2AD2ED6A2322}"/>
                                            </p:graphic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
                                            <p:graphicEl>
                                              <a:dgm id="{BD77ABEF-C897-4726-AD1F-AA5DE1464D30}"/>
                                            </p:graphicEl>
                                          </p:spTgt>
                                        </p:tgtEl>
                                        <p:attrNameLst>
                                          <p:attrName>style.visibility</p:attrName>
                                        </p:attrNameLst>
                                      </p:cBhvr>
                                      <p:to>
                                        <p:strVal val="visible"/>
                                      </p:to>
                                    </p:set>
                                    <p:animEffect transition="in" filter="fade">
                                      <p:cBhvr>
                                        <p:cTn id="23" dur="500"/>
                                        <p:tgtEl>
                                          <p:spTgt spid="4">
                                            <p:graphicEl>
                                              <a:dgm id="{BD77ABEF-C897-4726-AD1F-AA5DE1464D30}"/>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
                                            <p:graphicEl>
                                              <a:dgm id="{40370950-771F-41A6-88D0-72A1059308CE}"/>
                                            </p:graphicEl>
                                          </p:spTgt>
                                        </p:tgtEl>
                                        <p:attrNameLst>
                                          <p:attrName>style.visibility</p:attrName>
                                        </p:attrNameLst>
                                      </p:cBhvr>
                                      <p:to>
                                        <p:strVal val="visible"/>
                                      </p:to>
                                    </p:set>
                                    <p:animEffect transition="in" filter="fade">
                                      <p:cBhvr>
                                        <p:cTn id="26" dur="500"/>
                                        <p:tgtEl>
                                          <p:spTgt spid="4">
                                            <p:graphicEl>
                                              <a:dgm id="{40370950-771F-41A6-88D0-72A1059308CE}"/>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
                                            <p:graphicEl>
                                              <a:dgm id="{49D9F8A5-7AD4-415E-809C-33A26E9C94E5}"/>
                                            </p:graphicEl>
                                          </p:spTgt>
                                        </p:tgtEl>
                                        <p:attrNameLst>
                                          <p:attrName>style.visibility</p:attrName>
                                        </p:attrNameLst>
                                      </p:cBhvr>
                                      <p:to>
                                        <p:strVal val="visible"/>
                                      </p:to>
                                    </p:set>
                                    <p:animEffect transition="in" filter="fade">
                                      <p:cBhvr>
                                        <p:cTn id="31" dur="500"/>
                                        <p:tgtEl>
                                          <p:spTgt spid="4">
                                            <p:graphicEl>
                                              <a:dgm id="{49D9F8A5-7AD4-415E-809C-33A26E9C94E5}"/>
                                            </p:graphic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
                                            <p:graphicEl>
                                              <a:dgm id="{50D52AD0-CF1F-4234-9FBB-7DB29F872394}"/>
                                            </p:graphicEl>
                                          </p:spTgt>
                                        </p:tgtEl>
                                        <p:attrNameLst>
                                          <p:attrName>style.visibility</p:attrName>
                                        </p:attrNameLst>
                                      </p:cBhvr>
                                      <p:to>
                                        <p:strVal val="visible"/>
                                      </p:to>
                                    </p:set>
                                    <p:animEffect transition="in" filter="fade">
                                      <p:cBhvr>
                                        <p:cTn id="34" dur="500"/>
                                        <p:tgtEl>
                                          <p:spTgt spid="4">
                                            <p:graphicEl>
                                              <a:dgm id="{50D52AD0-CF1F-4234-9FBB-7DB29F872394}"/>
                                            </p:graphic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fade">
                                      <p:cBhvr>
                                        <p:cTn id="39" dur="500"/>
                                        <p:tgtEl>
                                          <p:spTgt spid="5"/>
                                        </p:tgtEl>
                                      </p:cBhvr>
                                    </p:animEffec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4">
                                            <p:graphicEl>
                                              <a:dgm id="{AF9C6628-2C79-4102-A8B8-7935100C4E20}"/>
                                            </p:graphicEl>
                                          </p:spTgt>
                                        </p:tgtEl>
                                        <p:attrNameLst>
                                          <p:attrName>style.visibility</p:attrName>
                                        </p:attrNameLst>
                                      </p:cBhvr>
                                      <p:to>
                                        <p:strVal val="visible"/>
                                      </p:to>
                                    </p:set>
                                    <p:animEffect transition="in" filter="fade">
                                      <p:cBhvr>
                                        <p:cTn id="44" dur="500"/>
                                        <p:tgtEl>
                                          <p:spTgt spid="4">
                                            <p:graphicEl>
                                              <a:dgm id="{AF9C6628-2C79-4102-A8B8-7935100C4E20}"/>
                                            </p:graphic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4">
                                            <p:graphicEl>
                                              <a:dgm id="{9CF219DF-101A-4507-9331-A01AD4A2D3F1}"/>
                                            </p:graphicEl>
                                          </p:spTgt>
                                        </p:tgtEl>
                                        <p:attrNameLst>
                                          <p:attrName>style.visibility</p:attrName>
                                        </p:attrNameLst>
                                      </p:cBhvr>
                                      <p:to>
                                        <p:strVal val="visible"/>
                                      </p:to>
                                    </p:set>
                                    <p:animEffect transition="in" filter="fade">
                                      <p:cBhvr>
                                        <p:cTn id="47" dur="500"/>
                                        <p:tgtEl>
                                          <p:spTgt spid="4">
                                            <p:graphicEl>
                                              <a:dgm id="{9CF219DF-101A-4507-9331-A01AD4A2D3F1}"/>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17232A01-4A04-4053-B4CA-795DCB37F955}"/>
                                            </p:graphicEl>
                                          </p:spTgt>
                                        </p:tgtEl>
                                        <p:attrNameLst>
                                          <p:attrName>style.visibility</p:attrName>
                                        </p:attrNameLst>
                                      </p:cBhvr>
                                      <p:to>
                                        <p:strVal val="visible"/>
                                      </p:to>
                                    </p:set>
                                    <p:animEffect transition="in" filter="fade">
                                      <p:cBhvr>
                                        <p:cTn id="52" dur="500"/>
                                        <p:tgtEl>
                                          <p:spTgt spid="4">
                                            <p:graphicEl>
                                              <a:dgm id="{17232A01-4A04-4053-B4CA-795DCB37F955}"/>
                                            </p:graphicEl>
                                          </p:spTgt>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4">
                                            <p:graphicEl>
                                              <a:dgm id="{B0FEA920-0882-45E0-8149-E92E2A16042D}"/>
                                            </p:graphicEl>
                                          </p:spTgt>
                                        </p:tgtEl>
                                        <p:attrNameLst>
                                          <p:attrName>style.visibility</p:attrName>
                                        </p:attrNameLst>
                                      </p:cBhvr>
                                      <p:to>
                                        <p:strVal val="visible"/>
                                      </p:to>
                                    </p:set>
                                    <p:animEffect transition="in" filter="fade">
                                      <p:cBhvr>
                                        <p:cTn id="55" dur="500"/>
                                        <p:tgtEl>
                                          <p:spTgt spid="4">
                                            <p:graphicEl>
                                              <a:dgm id="{B0FEA920-0882-45E0-8149-E92E2A16042D}"/>
                                            </p:graphicEl>
                                          </p:spTgt>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4">
                                            <p:graphicEl>
                                              <a:dgm id="{0F14DBAB-4AAB-460D-89DE-1EC5B8C3AF31}"/>
                                            </p:graphicEl>
                                          </p:spTgt>
                                        </p:tgtEl>
                                        <p:attrNameLst>
                                          <p:attrName>style.visibility</p:attrName>
                                        </p:attrNameLst>
                                      </p:cBhvr>
                                      <p:to>
                                        <p:strVal val="visible"/>
                                      </p:to>
                                    </p:set>
                                    <p:animEffect transition="in" filter="fade">
                                      <p:cBhvr>
                                        <p:cTn id="60" dur="500"/>
                                        <p:tgtEl>
                                          <p:spTgt spid="4">
                                            <p:graphicEl>
                                              <a:dgm id="{0F14DBAB-4AAB-460D-89DE-1EC5B8C3AF31}"/>
                                            </p:graphicEl>
                                          </p:spTgt>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4">
                                            <p:graphicEl>
                                              <a:dgm id="{AF15B18D-A3CB-4D59-A0F5-6763B3ECD843}"/>
                                            </p:graphicEl>
                                          </p:spTgt>
                                        </p:tgtEl>
                                        <p:attrNameLst>
                                          <p:attrName>style.visibility</p:attrName>
                                        </p:attrNameLst>
                                      </p:cBhvr>
                                      <p:to>
                                        <p:strVal val="visible"/>
                                      </p:to>
                                    </p:set>
                                    <p:animEffect transition="in" filter="fade">
                                      <p:cBhvr>
                                        <p:cTn id="63" dur="500"/>
                                        <p:tgtEl>
                                          <p:spTgt spid="4">
                                            <p:graphicEl>
                                              <a:dgm id="{AF15B18D-A3CB-4D59-A0F5-6763B3ECD843}"/>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BD871CD-18EE-4140-8BC5-DFE666654160}"/>
              </a:ext>
            </a:extLst>
          </p:cNvPr>
          <p:cNvSpPr>
            <a:spLocks noGrp="1"/>
          </p:cNvSpPr>
          <p:nvPr>
            <p:ph idx="1"/>
          </p:nvPr>
        </p:nvSpPr>
        <p:spPr>
          <a:xfrm>
            <a:off x="301574" y="749808"/>
            <a:ext cx="11786794" cy="1114161"/>
          </a:xfrm>
        </p:spPr>
        <p:txBody>
          <a:bodyPr>
            <a:normAutofit fontScale="85000" lnSpcReduction="20000"/>
          </a:bodyPr>
          <a:lstStyle/>
          <a:p>
            <a:pPr>
              <a:buFontTx/>
              <a:buChar char="-"/>
            </a:pPr>
            <a:r>
              <a:rPr lang="en-IN" dirty="0"/>
              <a:t>For a Power BI consumer, the 5 building blocks are visualization,</a:t>
            </a:r>
          </a:p>
          <a:p>
            <a:pPr marL="0" indent="0">
              <a:buNone/>
            </a:pPr>
            <a:r>
              <a:rPr lang="en-IN" dirty="0"/>
              <a:t>  dashboards, reports, apps and dataset ?</a:t>
            </a:r>
          </a:p>
          <a:p>
            <a:pPr marL="0" indent="0">
              <a:buNone/>
            </a:pPr>
            <a:r>
              <a:rPr lang="en-IN" dirty="0"/>
              <a:t> </a:t>
            </a:r>
          </a:p>
          <a:p>
            <a:pPr>
              <a:buFontTx/>
              <a:buChar char="-"/>
            </a:pPr>
            <a:endParaRPr lang="en-IN" dirty="0"/>
          </a:p>
          <a:p>
            <a:pPr marL="0" indent="0">
              <a:buNone/>
            </a:pPr>
            <a:endParaRPr lang="en-IN" dirty="0"/>
          </a:p>
          <a:p>
            <a:pPr marL="0" indent="0">
              <a:buNone/>
            </a:pPr>
            <a:endParaRPr lang="en-IN" dirty="0"/>
          </a:p>
        </p:txBody>
      </p:sp>
      <p:sp>
        <p:nvSpPr>
          <p:cNvPr id="3" name="Content Placeholder 2">
            <a:extLst>
              <a:ext uri="{FF2B5EF4-FFF2-40B4-BE49-F238E27FC236}">
                <a16:creationId xmlns:a16="http://schemas.microsoft.com/office/drawing/2014/main" id="{3AB4D829-764E-480D-BA13-2C117FD3465F}"/>
              </a:ext>
            </a:extLst>
          </p:cNvPr>
          <p:cNvSpPr>
            <a:spLocks noGrp="1"/>
          </p:cNvSpPr>
          <p:nvPr>
            <p:ph idx="10"/>
          </p:nvPr>
        </p:nvSpPr>
        <p:spPr/>
        <p:txBody>
          <a:bodyPr/>
          <a:lstStyle/>
          <a:p>
            <a:r>
              <a:rPr lang="en-IN" dirty="0"/>
              <a:t>Building Blocks</a:t>
            </a:r>
          </a:p>
        </p:txBody>
      </p:sp>
      <p:graphicFrame>
        <p:nvGraphicFramePr>
          <p:cNvPr id="6" name="Diagram 5">
            <a:extLst>
              <a:ext uri="{FF2B5EF4-FFF2-40B4-BE49-F238E27FC236}">
                <a16:creationId xmlns:a16="http://schemas.microsoft.com/office/drawing/2014/main" id="{7230C05D-FCDD-45A0-9892-DE1B9FD45DEE}"/>
              </a:ext>
            </a:extLst>
          </p:cNvPr>
          <p:cNvGraphicFramePr/>
          <p:nvPr>
            <p:extLst>
              <p:ext uri="{D42A27DB-BD31-4B8C-83A1-F6EECF244321}">
                <p14:modId xmlns:p14="http://schemas.microsoft.com/office/powerpoint/2010/main" val="608056611"/>
              </p:ext>
            </p:extLst>
          </p:nvPr>
        </p:nvGraphicFramePr>
        <p:xfrm>
          <a:off x="1821902" y="1863970"/>
          <a:ext cx="7795824" cy="47241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6">
            <a:extLst>
              <a:ext uri="{FF2B5EF4-FFF2-40B4-BE49-F238E27FC236}">
                <a16:creationId xmlns:a16="http://schemas.microsoft.com/office/drawing/2014/main" id="{46D89B22-E26D-4BFE-AD78-8AEED33146BA}"/>
              </a:ext>
            </a:extLst>
          </p:cNvPr>
          <p:cNvPicPr>
            <a:picLocks noChangeAspect="1"/>
          </p:cNvPicPr>
          <p:nvPr/>
        </p:nvPicPr>
        <p:blipFill>
          <a:blip r:embed="rId7"/>
          <a:stretch>
            <a:fillRect/>
          </a:stretch>
        </p:blipFill>
        <p:spPr>
          <a:xfrm>
            <a:off x="8521001" y="2027654"/>
            <a:ext cx="667067" cy="616394"/>
          </a:xfrm>
          <a:prstGeom prst="rect">
            <a:avLst/>
          </a:prstGeom>
        </p:spPr>
      </p:pic>
      <p:pic>
        <p:nvPicPr>
          <p:cNvPr id="8" name="Picture 7">
            <a:extLst>
              <a:ext uri="{FF2B5EF4-FFF2-40B4-BE49-F238E27FC236}">
                <a16:creationId xmlns:a16="http://schemas.microsoft.com/office/drawing/2014/main" id="{0836F1D3-694B-41B2-A7D0-84F0691CC191}"/>
              </a:ext>
            </a:extLst>
          </p:cNvPr>
          <p:cNvPicPr>
            <a:picLocks noChangeAspect="1"/>
          </p:cNvPicPr>
          <p:nvPr/>
        </p:nvPicPr>
        <p:blipFill>
          <a:blip r:embed="rId8"/>
          <a:stretch>
            <a:fillRect/>
          </a:stretch>
        </p:blipFill>
        <p:spPr>
          <a:xfrm>
            <a:off x="8521001" y="2911271"/>
            <a:ext cx="667067" cy="663255"/>
          </a:xfrm>
          <a:prstGeom prst="rect">
            <a:avLst/>
          </a:prstGeom>
        </p:spPr>
      </p:pic>
      <p:pic>
        <p:nvPicPr>
          <p:cNvPr id="9" name="Picture 8">
            <a:extLst>
              <a:ext uri="{FF2B5EF4-FFF2-40B4-BE49-F238E27FC236}">
                <a16:creationId xmlns:a16="http://schemas.microsoft.com/office/drawing/2014/main" id="{336724B0-8BCD-4692-9027-17F000C7F7FD}"/>
              </a:ext>
            </a:extLst>
          </p:cNvPr>
          <p:cNvPicPr>
            <a:picLocks noChangeAspect="1"/>
          </p:cNvPicPr>
          <p:nvPr/>
        </p:nvPicPr>
        <p:blipFill>
          <a:blip r:embed="rId9"/>
          <a:stretch>
            <a:fillRect/>
          </a:stretch>
        </p:blipFill>
        <p:spPr>
          <a:xfrm>
            <a:off x="8521001" y="3984151"/>
            <a:ext cx="667067" cy="483755"/>
          </a:xfrm>
          <a:prstGeom prst="rect">
            <a:avLst/>
          </a:prstGeom>
        </p:spPr>
      </p:pic>
      <p:pic>
        <p:nvPicPr>
          <p:cNvPr id="10" name="Picture 9">
            <a:extLst>
              <a:ext uri="{FF2B5EF4-FFF2-40B4-BE49-F238E27FC236}">
                <a16:creationId xmlns:a16="http://schemas.microsoft.com/office/drawing/2014/main" id="{4FF5E9F1-C178-4B24-8C1E-4ED79AF95267}"/>
              </a:ext>
            </a:extLst>
          </p:cNvPr>
          <p:cNvPicPr>
            <a:picLocks noChangeAspect="1"/>
          </p:cNvPicPr>
          <p:nvPr/>
        </p:nvPicPr>
        <p:blipFill>
          <a:blip r:embed="rId10"/>
          <a:stretch>
            <a:fillRect/>
          </a:stretch>
        </p:blipFill>
        <p:spPr>
          <a:xfrm>
            <a:off x="8521001" y="4910344"/>
            <a:ext cx="667067" cy="664192"/>
          </a:xfrm>
          <a:prstGeom prst="rect">
            <a:avLst/>
          </a:prstGeom>
        </p:spPr>
      </p:pic>
      <p:pic>
        <p:nvPicPr>
          <p:cNvPr id="11" name="Picture 10">
            <a:extLst>
              <a:ext uri="{FF2B5EF4-FFF2-40B4-BE49-F238E27FC236}">
                <a16:creationId xmlns:a16="http://schemas.microsoft.com/office/drawing/2014/main" id="{2B6D7A97-1B44-4A85-8C95-FA6CD8AD3797}"/>
              </a:ext>
            </a:extLst>
          </p:cNvPr>
          <p:cNvPicPr>
            <a:picLocks noChangeAspect="1"/>
          </p:cNvPicPr>
          <p:nvPr/>
        </p:nvPicPr>
        <p:blipFill>
          <a:blip r:embed="rId11"/>
          <a:stretch>
            <a:fillRect/>
          </a:stretch>
        </p:blipFill>
        <p:spPr>
          <a:xfrm>
            <a:off x="8521001" y="5952368"/>
            <a:ext cx="667067" cy="635720"/>
          </a:xfrm>
          <a:prstGeom prst="rect">
            <a:avLst/>
          </a:prstGeom>
        </p:spPr>
      </p:pic>
    </p:spTree>
    <p:extLst>
      <p:ext uri="{BB962C8B-B14F-4D97-AF65-F5344CB8AC3E}">
        <p14:creationId xmlns:p14="http://schemas.microsoft.com/office/powerpoint/2010/main" val="1764669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graphicEl>
                                              <a:dgm id="{60E49A3B-B9F0-4FBE-9A99-3BCDE3B51077}"/>
                                            </p:graphicEl>
                                          </p:spTgt>
                                        </p:tgtEl>
                                        <p:attrNameLst>
                                          <p:attrName>style.visibility</p:attrName>
                                        </p:attrNameLst>
                                      </p:cBhvr>
                                      <p:to>
                                        <p:strVal val="visible"/>
                                      </p:to>
                                    </p:set>
                                    <p:animEffect transition="in" filter="fade">
                                      <p:cBhvr>
                                        <p:cTn id="7" dur="500"/>
                                        <p:tgtEl>
                                          <p:spTgt spid="6">
                                            <p:graphicEl>
                                              <a:dgm id="{60E49A3B-B9F0-4FBE-9A99-3BCDE3B51077}"/>
                                            </p:graphic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graphicEl>
                                              <a:dgm id="{35B8DD66-35D9-465A-B0D3-0BCFBE6AB1B8}"/>
                                            </p:graphicEl>
                                          </p:spTgt>
                                        </p:tgtEl>
                                        <p:attrNameLst>
                                          <p:attrName>style.visibility</p:attrName>
                                        </p:attrNameLst>
                                      </p:cBhvr>
                                      <p:to>
                                        <p:strVal val="visible"/>
                                      </p:to>
                                    </p:set>
                                    <p:animEffect transition="in" filter="fade">
                                      <p:cBhvr>
                                        <p:cTn id="15" dur="500"/>
                                        <p:tgtEl>
                                          <p:spTgt spid="6">
                                            <p:graphicEl>
                                              <a:dgm id="{35B8DD66-35D9-465A-B0D3-0BCFBE6AB1B8}"/>
                                            </p:graphic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6">
                                            <p:graphicEl>
                                              <a:dgm id="{9E5D3756-9447-4E2E-9EAD-802A8B1038D0}"/>
                                            </p:graphicEl>
                                          </p:spTgt>
                                        </p:tgtEl>
                                        <p:attrNameLst>
                                          <p:attrName>style.visibility</p:attrName>
                                        </p:attrNameLst>
                                      </p:cBhvr>
                                      <p:to>
                                        <p:strVal val="visible"/>
                                      </p:to>
                                    </p:set>
                                    <p:animEffect transition="in" filter="fade">
                                      <p:cBhvr>
                                        <p:cTn id="23" dur="500"/>
                                        <p:tgtEl>
                                          <p:spTgt spid="6">
                                            <p:graphicEl>
                                              <a:dgm id="{9E5D3756-9447-4E2E-9EAD-802A8B1038D0}"/>
                                            </p:graphic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6">
                                            <p:graphicEl>
                                              <a:dgm id="{FF377AFE-294A-4E57-AD73-4E62F85F3981}"/>
                                            </p:graphicEl>
                                          </p:spTgt>
                                        </p:tgtEl>
                                        <p:attrNameLst>
                                          <p:attrName>style.visibility</p:attrName>
                                        </p:attrNameLst>
                                      </p:cBhvr>
                                      <p:to>
                                        <p:strVal val="visible"/>
                                      </p:to>
                                    </p:set>
                                    <p:animEffect transition="in" filter="fade">
                                      <p:cBhvr>
                                        <p:cTn id="31" dur="500"/>
                                        <p:tgtEl>
                                          <p:spTgt spid="6">
                                            <p:graphicEl>
                                              <a:dgm id="{FF377AFE-294A-4E57-AD73-4E62F85F3981}"/>
                                            </p:graphic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6">
                                            <p:graphicEl>
                                              <a:dgm id="{78E231A7-9F85-482F-B8C5-33AD0EE9B0D1}"/>
                                            </p:graphicEl>
                                          </p:spTgt>
                                        </p:tgtEl>
                                        <p:attrNameLst>
                                          <p:attrName>style.visibility</p:attrName>
                                        </p:attrNameLst>
                                      </p:cBhvr>
                                      <p:to>
                                        <p:strVal val="visible"/>
                                      </p:to>
                                    </p:set>
                                    <p:animEffect transition="in" filter="fade">
                                      <p:cBhvr>
                                        <p:cTn id="39" dur="500"/>
                                        <p:tgtEl>
                                          <p:spTgt spid="6">
                                            <p:graphicEl>
                                              <a:dgm id="{78E231A7-9F85-482F-B8C5-33AD0EE9B0D1}"/>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uiExpand="1">
        <p:bldSub>
          <a:bldDgm bld="one"/>
        </p:bldSub>
      </p:bldGraphic>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C1EEF-C159-4709-A4A2-A45D0C8F5362}"/>
              </a:ext>
            </a:extLst>
          </p:cNvPr>
          <p:cNvSpPr>
            <a:spLocks noGrp="1"/>
          </p:cNvSpPr>
          <p:nvPr>
            <p:ph type="title" idx="4294967295"/>
          </p:nvPr>
        </p:nvSpPr>
        <p:spPr>
          <a:xfrm>
            <a:off x="203499" y="1568"/>
            <a:ext cx="10515600" cy="679469"/>
          </a:xfrm>
        </p:spPr>
        <p:txBody>
          <a:bodyPr vert="horz" lIns="91440" tIns="45720" rIns="91440" bIns="45720" rtlCol="0" anchor="ctr">
            <a:normAutofit fontScale="90000"/>
          </a:bodyPr>
          <a:lstStyle/>
          <a:p>
            <a:r>
              <a:rPr lang="en-US" b="1" kern="1200" dirty="0">
                <a:solidFill>
                  <a:schemeClr val="bg1"/>
                </a:solidFill>
                <a:latin typeface="+mj-lt"/>
                <a:ea typeface="+mj-ea"/>
                <a:cs typeface="+mj-cs"/>
              </a:rPr>
              <a:t>Power BI</a:t>
            </a:r>
          </a:p>
        </p:txBody>
      </p:sp>
      <p:graphicFrame>
        <p:nvGraphicFramePr>
          <p:cNvPr id="5" name="Content Placeholder 2">
            <a:extLst>
              <a:ext uri="{FF2B5EF4-FFF2-40B4-BE49-F238E27FC236}">
                <a16:creationId xmlns:a16="http://schemas.microsoft.com/office/drawing/2014/main" id="{18A44391-1768-4C02-BE52-9744F9BA4EDE}"/>
              </a:ext>
            </a:extLst>
          </p:cNvPr>
          <p:cNvGraphicFramePr>
            <a:graphicFrameLocks noGrp="1"/>
          </p:cNvGraphicFramePr>
          <p:nvPr>
            <p:ph idx="1"/>
            <p:extLst>
              <p:ext uri="{D42A27DB-BD31-4B8C-83A1-F6EECF244321}">
                <p14:modId xmlns:p14="http://schemas.microsoft.com/office/powerpoint/2010/main" val="344658623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22649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screenshot of a computer&#10;&#10;Description generated with very high confidence">
            <a:extLst>
              <a:ext uri="{FF2B5EF4-FFF2-40B4-BE49-F238E27FC236}">
                <a16:creationId xmlns:a16="http://schemas.microsoft.com/office/drawing/2014/main" id="{932DAFC8-DA4A-45C7-B6E7-7E3DBBA031D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36900" y="1028456"/>
            <a:ext cx="8951913" cy="4869351"/>
          </a:xfrm>
        </p:spPr>
      </p:pic>
      <p:sp>
        <p:nvSpPr>
          <p:cNvPr id="5" name="TextBox 4">
            <a:extLst>
              <a:ext uri="{FF2B5EF4-FFF2-40B4-BE49-F238E27FC236}">
                <a16:creationId xmlns:a16="http://schemas.microsoft.com/office/drawing/2014/main" id="{68508455-D9CA-42D9-9D72-F88D79C1A171}"/>
              </a:ext>
            </a:extLst>
          </p:cNvPr>
          <p:cNvSpPr txBox="1"/>
          <p:nvPr/>
        </p:nvSpPr>
        <p:spPr>
          <a:xfrm>
            <a:off x="3136901" y="974666"/>
            <a:ext cx="7623464" cy="923330"/>
          </a:xfrm>
          <a:prstGeom prst="rect">
            <a:avLst/>
          </a:prstGeom>
          <a:noFill/>
        </p:spPr>
        <p:txBody>
          <a:bodyPr wrap="square" rtlCol="0">
            <a:spAutoFit/>
          </a:bodyPr>
          <a:lstStyle/>
          <a:p>
            <a:pPr algn="ctr"/>
            <a:r>
              <a:rPr lang="en-IN" dirty="0"/>
              <a:t>Connect to hundreds of data sources, and visualize all your data with live dashboards and reports.</a:t>
            </a:r>
          </a:p>
          <a:p>
            <a:endParaRPr lang="en-IN" dirty="0"/>
          </a:p>
        </p:txBody>
      </p:sp>
      <p:sp>
        <p:nvSpPr>
          <p:cNvPr id="6" name="Title 1">
            <a:extLst>
              <a:ext uri="{FF2B5EF4-FFF2-40B4-BE49-F238E27FC236}">
                <a16:creationId xmlns:a16="http://schemas.microsoft.com/office/drawing/2014/main" id="{D9055520-5245-42A9-B3F3-64DA34791229}"/>
              </a:ext>
            </a:extLst>
          </p:cNvPr>
          <p:cNvSpPr txBox="1">
            <a:spLocks/>
          </p:cNvSpPr>
          <p:nvPr/>
        </p:nvSpPr>
        <p:spPr>
          <a:xfrm>
            <a:off x="5754254" y="101599"/>
            <a:ext cx="6437745" cy="579437"/>
          </a:xfrm>
          <a:prstGeom prst="rect">
            <a:avLst/>
          </a:prstGeom>
        </p:spPr>
        <p:txBody>
          <a:bodyPr vert="horz" lIns="91440" tIns="45720" rIns="91440" bIns="45720" rtlCol="0" anchor="ct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N" b="1" dirty="0">
                <a:solidFill>
                  <a:schemeClr val="bg1"/>
                </a:solidFill>
              </a:rPr>
              <a:t>Power BI  </a:t>
            </a:r>
          </a:p>
        </p:txBody>
      </p:sp>
    </p:spTree>
    <p:extLst>
      <p:ext uri="{BB962C8B-B14F-4D97-AF65-F5344CB8AC3E}">
        <p14:creationId xmlns:p14="http://schemas.microsoft.com/office/powerpoint/2010/main" val="726362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F99E7AF-314A-4FD4-B462-529A37D2C0C3}"/>
              </a:ext>
            </a:extLst>
          </p:cNvPr>
          <p:cNvSpPr>
            <a:spLocks noGrp="1"/>
          </p:cNvSpPr>
          <p:nvPr>
            <p:ph idx="1"/>
          </p:nvPr>
        </p:nvSpPr>
        <p:spPr/>
        <p:txBody>
          <a:bodyPr>
            <a:normAutofit/>
          </a:bodyPr>
          <a:lstStyle/>
          <a:p>
            <a:r>
              <a:rPr lang="en-IN" b="1" dirty="0"/>
              <a:t>Power BI Desktop - </a:t>
            </a:r>
            <a:r>
              <a:rPr lang="en-IN" dirty="0"/>
              <a:t>A Windows desktop application</a:t>
            </a:r>
          </a:p>
          <a:p>
            <a:r>
              <a:rPr lang="en-IN" b="1" dirty="0"/>
              <a:t>Power BI Services - </a:t>
            </a:r>
            <a:r>
              <a:rPr lang="en-IN" dirty="0"/>
              <a:t>An online SaaS (Software as a Service) service (formerly Power BI for Office 365, now PowerBI.com )</a:t>
            </a:r>
          </a:p>
          <a:p>
            <a:r>
              <a:rPr lang="en-IN" b="1" dirty="0"/>
              <a:t>Power BI Apps </a:t>
            </a:r>
            <a:r>
              <a:rPr lang="en-IN" dirty="0"/>
              <a:t>- Mobile apps for Windows phones and tablets, as well as for iOS and Android devices</a:t>
            </a:r>
          </a:p>
          <a:p>
            <a:r>
              <a:rPr lang="en-IN" b="1" dirty="0"/>
              <a:t>Power BI Gateways</a:t>
            </a:r>
            <a:r>
              <a:rPr lang="en-IN" dirty="0"/>
              <a:t> - To sync external files with Power BI, you need to install Gateway on your machine, and sign-in to authenticate the data refresh</a:t>
            </a:r>
          </a:p>
          <a:p>
            <a:r>
              <a:rPr lang="en-IN" b="1" dirty="0"/>
              <a:t>Power BI Report Server</a:t>
            </a:r>
            <a:r>
              <a:rPr lang="en-IN" dirty="0"/>
              <a:t> - Provides a localized ways for storing and managing Power BI reports.</a:t>
            </a:r>
          </a:p>
          <a:p>
            <a:r>
              <a:rPr lang="en-IN" b="1" dirty="0"/>
              <a:t>Power BI Visual Gallery </a:t>
            </a:r>
            <a:r>
              <a:rPr lang="en-IN" dirty="0"/>
              <a:t>- A gallery of pre-created custom visuals and R-powered visual.</a:t>
            </a:r>
          </a:p>
          <a:p>
            <a:endParaRPr lang="en-IN" dirty="0"/>
          </a:p>
        </p:txBody>
      </p:sp>
      <p:sp>
        <p:nvSpPr>
          <p:cNvPr id="3" name="Content Placeholder 2">
            <a:extLst>
              <a:ext uri="{FF2B5EF4-FFF2-40B4-BE49-F238E27FC236}">
                <a16:creationId xmlns:a16="http://schemas.microsoft.com/office/drawing/2014/main" id="{87A38CA2-AF76-4025-9E18-8D0E9876E018}"/>
              </a:ext>
            </a:extLst>
          </p:cNvPr>
          <p:cNvSpPr>
            <a:spLocks noGrp="1"/>
          </p:cNvSpPr>
          <p:nvPr>
            <p:ph idx="10"/>
          </p:nvPr>
        </p:nvSpPr>
        <p:spPr/>
        <p:txBody>
          <a:bodyPr/>
          <a:lstStyle/>
          <a:p>
            <a:r>
              <a:rPr lang="en-IN" dirty="0"/>
              <a:t>Power BI Ecosystem:</a:t>
            </a:r>
          </a:p>
          <a:p>
            <a:endParaRPr lang="en-IN" dirty="0"/>
          </a:p>
        </p:txBody>
      </p:sp>
    </p:spTree>
    <p:extLst>
      <p:ext uri="{BB962C8B-B14F-4D97-AF65-F5344CB8AC3E}">
        <p14:creationId xmlns:p14="http://schemas.microsoft.com/office/powerpoint/2010/main" val="3695825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subTnLst>
                                    <p:animClr clrSpc="rgb" dir="cw">
                                      <p:cBhvr override="childStyle">
                                        <p:cTn dur="1" fill="hold" display="0" masterRel="nextClick" afterEffect="1"/>
                                        <p:tgtEl>
                                          <p:spTgt spid="2">
                                            <p:txEl>
                                              <p:pRg st="0" end="0"/>
                                            </p:txEl>
                                          </p:spTgt>
                                        </p:tgtEl>
                                        <p:attrNameLst>
                                          <p:attrName>ppt_c</p:attrName>
                                        </p:attrNameLst>
                                      </p:cBhvr>
                                      <p:to>
                                        <a:schemeClr val="hlink"/>
                                      </p:to>
                                    </p:animClr>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F96A8B9-5989-41BB-9C71-706FBA53F19D}"/>
              </a:ext>
            </a:extLst>
          </p:cNvPr>
          <p:cNvSpPr>
            <a:spLocks noGrp="1"/>
          </p:cNvSpPr>
          <p:nvPr>
            <p:ph idx="1"/>
          </p:nvPr>
        </p:nvSpPr>
        <p:spPr/>
        <p:txBody>
          <a:bodyPr/>
          <a:lstStyle/>
          <a:p>
            <a:r>
              <a:rPr lang="en-IN" b="1" dirty="0"/>
              <a:t>Power BI Desktop</a:t>
            </a:r>
            <a:endParaRPr lang="en-IN" dirty="0"/>
          </a:p>
          <a:p>
            <a:pPr lvl="1">
              <a:buFont typeface="Wingdings" panose="05000000000000000000" pitchFamily="2" charset="2"/>
              <a:buChar char="§"/>
            </a:pPr>
            <a:r>
              <a:rPr lang="en-IN" dirty="0"/>
              <a:t>The Windows-desktop-based application for PCs and desktops.</a:t>
            </a:r>
          </a:p>
          <a:p>
            <a:endParaRPr lang="en-IN" dirty="0"/>
          </a:p>
        </p:txBody>
      </p:sp>
      <p:sp>
        <p:nvSpPr>
          <p:cNvPr id="3" name="Title 1">
            <a:extLst>
              <a:ext uri="{FF2B5EF4-FFF2-40B4-BE49-F238E27FC236}">
                <a16:creationId xmlns:a16="http://schemas.microsoft.com/office/drawing/2014/main" id="{3977B8E5-FFBD-4C69-9091-84B222DB0413}"/>
              </a:ext>
            </a:extLst>
          </p:cNvPr>
          <p:cNvSpPr txBox="1">
            <a:spLocks/>
          </p:cNvSpPr>
          <p:nvPr/>
        </p:nvSpPr>
        <p:spPr>
          <a:xfrm>
            <a:off x="5754254" y="101599"/>
            <a:ext cx="6437745" cy="579437"/>
          </a:xfrm>
          <a:prstGeom prst="rect">
            <a:avLst/>
          </a:prstGeom>
        </p:spPr>
        <p:txBody>
          <a:bodyPr vert="horz" lIns="91440" tIns="45720" rIns="91440" bIns="45720" rtlCol="0" anchor="ctr">
            <a:normAutofit fontScale="6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N" b="1" dirty="0">
                <a:solidFill>
                  <a:schemeClr val="bg1"/>
                </a:solidFill>
              </a:rPr>
              <a:t>Key components of the power BI ecosystem</a:t>
            </a:r>
            <a:endParaRPr lang="en-IN" dirty="0">
              <a:solidFill>
                <a:schemeClr val="bg1"/>
              </a:solidFill>
            </a:endParaRPr>
          </a:p>
        </p:txBody>
      </p:sp>
      <p:pic>
        <p:nvPicPr>
          <p:cNvPr id="6" name="Picture 5" descr="A screenshot of a computer&#10;&#10;Description generated with very high confidence">
            <a:extLst>
              <a:ext uri="{FF2B5EF4-FFF2-40B4-BE49-F238E27FC236}">
                <a16:creationId xmlns:a16="http://schemas.microsoft.com/office/drawing/2014/main" id="{F5FEFF1C-E443-4BCD-ADBB-0E30BEE96B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7450" y="1815738"/>
            <a:ext cx="8714343" cy="4940663"/>
          </a:xfrm>
          <a:prstGeom prst="rect">
            <a:avLst/>
          </a:prstGeom>
        </p:spPr>
      </p:pic>
    </p:spTree>
    <p:extLst>
      <p:ext uri="{BB962C8B-B14F-4D97-AF65-F5344CB8AC3E}">
        <p14:creationId xmlns:p14="http://schemas.microsoft.com/office/powerpoint/2010/main" val="1675152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1B42C71-9C10-4A18-9594-FD1B8EEB5D57}"/>
              </a:ext>
            </a:extLst>
          </p:cNvPr>
          <p:cNvSpPr>
            <a:spLocks noGrp="1"/>
          </p:cNvSpPr>
          <p:nvPr>
            <p:ph idx="10"/>
          </p:nvPr>
        </p:nvSpPr>
        <p:spPr/>
        <p:txBody>
          <a:bodyPr/>
          <a:lstStyle/>
          <a:p>
            <a:pPr algn="ctr"/>
            <a:r>
              <a:rPr lang="en-IN" dirty="0"/>
              <a:t>Workflow of Power BI Desktop	</a:t>
            </a:r>
          </a:p>
        </p:txBody>
      </p:sp>
      <p:sp>
        <p:nvSpPr>
          <p:cNvPr id="4" name="Rectangle 3">
            <a:extLst>
              <a:ext uri="{FF2B5EF4-FFF2-40B4-BE49-F238E27FC236}">
                <a16:creationId xmlns:a16="http://schemas.microsoft.com/office/drawing/2014/main" id="{A2FD4E86-7057-4515-8524-F14B584A6D36}"/>
              </a:ext>
            </a:extLst>
          </p:cNvPr>
          <p:cNvSpPr/>
          <p:nvPr/>
        </p:nvSpPr>
        <p:spPr>
          <a:xfrm>
            <a:off x="666427" y="1255363"/>
            <a:ext cx="11081288" cy="619932"/>
          </a:xfrm>
          <a:prstGeom prst="rect">
            <a:avLst/>
          </a:prstGeom>
          <a:solidFill>
            <a:srgbClr val="6600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3200" dirty="0"/>
              <a:t>Power BI Desktop</a:t>
            </a:r>
          </a:p>
        </p:txBody>
      </p:sp>
      <p:sp>
        <p:nvSpPr>
          <p:cNvPr id="5" name="Rectangle 4">
            <a:extLst>
              <a:ext uri="{FF2B5EF4-FFF2-40B4-BE49-F238E27FC236}">
                <a16:creationId xmlns:a16="http://schemas.microsoft.com/office/drawing/2014/main" id="{3A2E3BF2-1C54-46DE-A415-A6F45DDE8766}"/>
              </a:ext>
            </a:extLst>
          </p:cNvPr>
          <p:cNvSpPr/>
          <p:nvPr/>
        </p:nvSpPr>
        <p:spPr>
          <a:xfrm>
            <a:off x="666428" y="2475854"/>
            <a:ext cx="2309248" cy="1394847"/>
          </a:xfrm>
          <a:prstGeom prst="rect">
            <a:avLst/>
          </a:pr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3200" b="1" dirty="0"/>
              <a:t>Data Preparation</a:t>
            </a:r>
            <a:endParaRPr lang="en-IN" b="1" dirty="0"/>
          </a:p>
        </p:txBody>
      </p:sp>
      <p:sp>
        <p:nvSpPr>
          <p:cNvPr id="6" name="Rectangle 5">
            <a:extLst>
              <a:ext uri="{FF2B5EF4-FFF2-40B4-BE49-F238E27FC236}">
                <a16:creationId xmlns:a16="http://schemas.microsoft.com/office/drawing/2014/main" id="{7B0EB016-8D67-4543-9091-5872776AAF2F}"/>
              </a:ext>
            </a:extLst>
          </p:cNvPr>
          <p:cNvSpPr/>
          <p:nvPr/>
        </p:nvSpPr>
        <p:spPr>
          <a:xfrm>
            <a:off x="697420" y="4463717"/>
            <a:ext cx="2309249" cy="1092426"/>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Query </a:t>
            </a:r>
            <a:br>
              <a:rPr lang="en-IN" dirty="0">
                <a:solidFill>
                  <a:schemeClr val="tx1"/>
                </a:solidFill>
              </a:rPr>
            </a:br>
            <a:r>
              <a:rPr lang="en-IN" dirty="0">
                <a:solidFill>
                  <a:schemeClr val="tx1"/>
                </a:solidFill>
              </a:rPr>
              <a:t>Editor (Power Query) </a:t>
            </a:r>
          </a:p>
        </p:txBody>
      </p:sp>
      <p:sp>
        <p:nvSpPr>
          <p:cNvPr id="7" name="Arrow: Right 6">
            <a:extLst>
              <a:ext uri="{FF2B5EF4-FFF2-40B4-BE49-F238E27FC236}">
                <a16:creationId xmlns:a16="http://schemas.microsoft.com/office/drawing/2014/main" id="{1509641F-E80B-4199-9110-1BA7C50046E7}"/>
              </a:ext>
            </a:extLst>
          </p:cNvPr>
          <p:cNvSpPr/>
          <p:nvPr/>
        </p:nvSpPr>
        <p:spPr>
          <a:xfrm>
            <a:off x="3277890" y="4874215"/>
            <a:ext cx="402956" cy="325465"/>
          </a:xfrm>
          <a:prstGeom prst="rightArrow">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N"/>
          </a:p>
        </p:txBody>
      </p:sp>
      <p:sp>
        <p:nvSpPr>
          <p:cNvPr id="8" name="Rectangle 7">
            <a:extLst>
              <a:ext uri="{FF2B5EF4-FFF2-40B4-BE49-F238E27FC236}">
                <a16:creationId xmlns:a16="http://schemas.microsoft.com/office/drawing/2014/main" id="{8176F950-2BF8-4A50-B356-64B455DE5109}"/>
              </a:ext>
            </a:extLst>
          </p:cNvPr>
          <p:cNvSpPr/>
          <p:nvPr/>
        </p:nvSpPr>
        <p:spPr>
          <a:xfrm>
            <a:off x="3781586" y="2475854"/>
            <a:ext cx="4695987" cy="1305732"/>
          </a:xfrm>
          <a:prstGeom prst="rect">
            <a:avLst/>
          </a:pr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3200" b="1" dirty="0"/>
              <a:t>Data Modelling</a:t>
            </a:r>
            <a:endParaRPr lang="en-IN" b="1" dirty="0"/>
          </a:p>
        </p:txBody>
      </p:sp>
      <p:sp>
        <p:nvSpPr>
          <p:cNvPr id="9" name="Rectangle 8">
            <a:extLst>
              <a:ext uri="{FF2B5EF4-FFF2-40B4-BE49-F238E27FC236}">
                <a16:creationId xmlns:a16="http://schemas.microsoft.com/office/drawing/2014/main" id="{FDF44FC9-605E-4C74-AFED-E2C0105FAA6A}"/>
              </a:ext>
            </a:extLst>
          </p:cNvPr>
          <p:cNvSpPr/>
          <p:nvPr/>
        </p:nvSpPr>
        <p:spPr>
          <a:xfrm>
            <a:off x="6633276" y="4455762"/>
            <a:ext cx="1844297" cy="1115878"/>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Data View </a:t>
            </a:r>
          </a:p>
        </p:txBody>
      </p:sp>
      <p:sp>
        <p:nvSpPr>
          <p:cNvPr id="10" name="Rectangle 9">
            <a:extLst>
              <a:ext uri="{FF2B5EF4-FFF2-40B4-BE49-F238E27FC236}">
                <a16:creationId xmlns:a16="http://schemas.microsoft.com/office/drawing/2014/main" id="{4447D112-98EB-4D4C-B8A2-602CF213FDB8}"/>
              </a:ext>
            </a:extLst>
          </p:cNvPr>
          <p:cNvSpPr/>
          <p:nvPr/>
        </p:nvSpPr>
        <p:spPr>
          <a:xfrm>
            <a:off x="9283483" y="2471980"/>
            <a:ext cx="2464232" cy="1309605"/>
          </a:xfrm>
          <a:prstGeom prst="rect">
            <a:avLst/>
          </a:pr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3200" b="1" dirty="0"/>
              <a:t>Data Visualization</a:t>
            </a:r>
            <a:endParaRPr lang="en-IN" b="1" dirty="0"/>
          </a:p>
        </p:txBody>
      </p:sp>
      <p:sp>
        <p:nvSpPr>
          <p:cNvPr id="11" name="Rectangle 10">
            <a:extLst>
              <a:ext uri="{FF2B5EF4-FFF2-40B4-BE49-F238E27FC236}">
                <a16:creationId xmlns:a16="http://schemas.microsoft.com/office/drawing/2014/main" id="{9CFA731D-C763-4794-A040-27D163A5CB5C}"/>
              </a:ext>
            </a:extLst>
          </p:cNvPr>
          <p:cNvSpPr/>
          <p:nvPr/>
        </p:nvSpPr>
        <p:spPr>
          <a:xfrm>
            <a:off x="3781586" y="4455762"/>
            <a:ext cx="1844297" cy="1100380"/>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Relationship View </a:t>
            </a:r>
          </a:p>
        </p:txBody>
      </p:sp>
      <p:sp>
        <p:nvSpPr>
          <p:cNvPr id="12" name="Rectangle 11">
            <a:extLst>
              <a:ext uri="{FF2B5EF4-FFF2-40B4-BE49-F238E27FC236}">
                <a16:creationId xmlns:a16="http://schemas.microsoft.com/office/drawing/2014/main" id="{1ADFDC75-F9AD-41DC-BF52-413ABC33B59F}"/>
              </a:ext>
            </a:extLst>
          </p:cNvPr>
          <p:cNvSpPr/>
          <p:nvPr/>
        </p:nvSpPr>
        <p:spPr>
          <a:xfrm>
            <a:off x="9267983" y="4386020"/>
            <a:ext cx="2479732" cy="1170122"/>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Report View </a:t>
            </a:r>
          </a:p>
        </p:txBody>
      </p:sp>
      <p:sp>
        <p:nvSpPr>
          <p:cNvPr id="13" name="Arrow: Right 12">
            <a:extLst>
              <a:ext uri="{FF2B5EF4-FFF2-40B4-BE49-F238E27FC236}">
                <a16:creationId xmlns:a16="http://schemas.microsoft.com/office/drawing/2014/main" id="{A924C3DF-7966-4D94-A6D8-3F927C4479F5}"/>
              </a:ext>
            </a:extLst>
          </p:cNvPr>
          <p:cNvSpPr/>
          <p:nvPr/>
        </p:nvSpPr>
        <p:spPr>
          <a:xfrm>
            <a:off x="8756544" y="4839344"/>
            <a:ext cx="402956" cy="325465"/>
          </a:xfrm>
          <a:prstGeom prst="rightArrow">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N"/>
          </a:p>
        </p:txBody>
      </p:sp>
      <p:grpSp>
        <p:nvGrpSpPr>
          <p:cNvPr id="16" name="Group 15">
            <a:extLst>
              <a:ext uri="{FF2B5EF4-FFF2-40B4-BE49-F238E27FC236}">
                <a16:creationId xmlns:a16="http://schemas.microsoft.com/office/drawing/2014/main" id="{8CBDAA83-B82C-4336-B184-D9D83A2BFC99}"/>
              </a:ext>
            </a:extLst>
          </p:cNvPr>
          <p:cNvGrpSpPr/>
          <p:nvPr/>
        </p:nvGrpSpPr>
        <p:grpSpPr>
          <a:xfrm>
            <a:off x="5827363" y="4836760"/>
            <a:ext cx="601849" cy="362920"/>
            <a:chOff x="5827363" y="4836760"/>
            <a:chExt cx="601849" cy="362920"/>
          </a:xfrm>
        </p:grpSpPr>
        <p:sp>
          <p:nvSpPr>
            <p:cNvPr id="14" name="Flowchart: Connector 13">
              <a:extLst>
                <a:ext uri="{FF2B5EF4-FFF2-40B4-BE49-F238E27FC236}">
                  <a16:creationId xmlns:a16="http://schemas.microsoft.com/office/drawing/2014/main" id="{70FBD1B8-D053-4419-A4F1-E84F6C594766}"/>
                </a:ext>
              </a:extLst>
            </p:cNvPr>
            <p:cNvSpPr/>
            <p:nvPr/>
          </p:nvSpPr>
          <p:spPr>
            <a:xfrm>
              <a:off x="5827363" y="4839344"/>
              <a:ext cx="387457" cy="360336"/>
            </a:xfrm>
            <a:prstGeom prst="flowChartConnector">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Flowchart: Connector 14">
              <a:extLst>
                <a:ext uri="{FF2B5EF4-FFF2-40B4-BE49-F238E27FC236}">
                  <a16:creationId xmlns:a16="http://schemas.microsoft.com/office/drawing/2014/main" id="{9DA5F748-DF76-45F8-B1A3-8B8FB2CF1DC8}"/>
                </a:ext>
              </a:extLst>
            </p:cNvPr>
            <p:cNvSpPr/>
            <p:nvPr/>
          </p:nvSpPr>
          <p:spPr>
            <a:xfrm>
              <a:off x="6041755" y="4836760"/>
              <a:ext cx="387457" cy="360336"/>
            </a:xfrm>
            <a:prstGeom prst="flowChartConnector">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Tree>
    <p:extLst>
      <p:ext uri="{BB962C8B-B14F-4D97-AF65-F5344CB8AC3E}">
        <p14:creationId xmlns:p14="http://schemas.microsoft.com/office/powerpoint/2010/main" val="2817191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500"/>
                                        <p:tgtEl>
                                          <p:spTgt spid="16"/>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500"/>
                                        <p:tgtEl>
                                          <p:spTgt spid="13"/>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fade">
                                      <p:cBhvr>
                                        <p:cTn id="5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08EDD06-A6D2-4784-B4E1-D2D8FA46E618}"/>
              </a:ext>
            </a:extLst>
          </p:cNvPr>
          <p:cNvSpPr>
            <a:spLocks noGrp="1"/>
          </p:cNvSpPr>
          <p:nvPr>
            <p:ph idx="1"/>
          </p:nvPr>
        </p:nvSpPr>
        <p:spPr/>
        <p:txBody>
          <a:bodyPr/>
          <a:lstStyle/>
          <a:p>
            <a:pPr marL="0" indent="0">
              <a:buNone/>
            </a:pPr>
            <a:r>
              <a:rPr lang="en-IN" dirty="0"/>
              <a:t>Demo </a:t>
            </a:r>
          </a:p>
        </p:txBody>
      </p:sp>
      <p:pic>
        <p:nvPicPr>
          <p:cNvPr id="4" name="Picture 3" descr="A person sitting at a table using a computer&#10;&#10;Description generated with very high confidence">
            <a:extLst>
              <a:ext uri="{FF2B5EF4-FFF2-40B4-BE49-F238E27FC236}">
                <a16:creationId xmlns:a16="http://schemas.microsoft.com/office/drawing/2014/main" id="{F61A3FC3-A2AF-42A1-A385-C47BF1B1EA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59629" y="1484284"/>
            <a:ext cx="6393180" cy="5090160"/>
          </a:xfrm>
          <a:prstGeom prst="rect">
            <a:avLst/>
          </a:prstGeom>
        </p:spPr>
      </p:pic>
    </p:spTree>
    <p:extLst>
      <p:ext uri="{BB962C8B-B14F-4D97-AF65-F5344CB8AC3E}">
        <p14:creationId xmlns:p14="http://schemas.microsoft.com/office/powerpoint/2010/main" val="33803033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36EBD09-BC16-4A9D-82F0-97E413780529}"/>
              </a:ext>
            </a:extLst>
          </p:cNvPr>
          <p:cNvSpPr>
            <a:spLocks noGrp="1"/>
          </p:cNvSpPr>
          <p:nvPr>
            <p:ph idx="1"/>
          </p:nvPr>
        </p:nvSpPr>
        <p:spPr/>
        <p:txBody>
          <a:bodyPr/>
          <a:lstStyle/>
          <a:p>
            <a:r>
              <a:rPr lang="en-IN" dirty="0"/>
              <a:t>Connecting to a database </a:t>
            </a:r>
          </a:p>
        </p:txBody>
      </p:sp>
      <p:sp>
        <p:nvSpPr>
          <p:cNvPr id="4" name="Content Placeholder 3">
            <a:extLst>
              <a:ext uri="{FF2B5EF4-FFF2-40B4-BE49-F238E27FC236}">
                <a16:creationId xmlns:a16="http://schemas.microsoft.com/office/drawing/2014/main" id="{8D2A69CF-771C-440F-A523-FC345023F61B}"/>
              </a:ext>
            </a:extLst>
          </p:cNvPr>
          <p:cNvSpPr>
            <a:spLocks noGrp="1"/>
          </p:cNvSpPr>
          <p:nvPr>
            <p:ph idx="10"/>
          </p:nvPr>
        </p:nvSpPr>
        <p:spPr/>
        <p:txBody>
          <a:bodyPr/>
          <a:lstStyle/>
          <a:p>
            <a:r>
              <a:rPr lang="en-IN" dirty="0"/>
              <a:t>Using Power BI Desktop </a:t>
            </a:r>
          </a:p>
        </p:txBody>
      </p:sp>
      <p:pic>
        <p:nvPicPr>
          <p:cNvPr id="5" name="Picture 4">
            <a:extLst>
              <a:ext uri="{FF2B5EF4-FFF2-40B4-BE49-F238E27FC236}">
                <a16:creationId xmlns:a16="http://schemas.microsoft.com/office/drawing/2014/main" id="{B437E7D6-826E-4647-BCAA-682ECB2E7348}"/>
              </a:ext>
            </a:extLst>
          </p:cNvPr>
          <p:cNvPicPr>
            <a:picLocks noChangeAspect="1"/>
          </p:cNvPicPr>
          <p:nvPr/>
        </p:nvPicPr>
        <p:blipFill rotWithShape="1">
          <a:blip r:embed="rId2"/>
          <a:srcRect r="58214"/>
          <a:stretch/>
        </p:blipFill>
        <p:spPr>
          <a:xfrm>
            <a:off x="103632" y="1566903"/>
            <a:ext cx="4564061" cy="4212989"/>
          </a:xfrm>
          <a:prstGeom prst="rect">
            <a:avLst/>
          </a:prstGeom>
        </p:spPr>
      </p:pic>
    </p:spTree>
    <p:extLst>
      <p:ext uri="{BB962C8B-B14F-4D97-AF65-F5344CB8AC3E}">
        <p14:creationId xmlns:p14="http://schemas.microsoft.com/office/powerpoint/2010/main" val="23458703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5173D8E-724C-4226-9D10-A7E765C5B97F}"/>
              </a:ext>
            </a:extLst>
          </p:cNvPr>
          <p:cNvSpPr>
            <a:spLocks noGrp="1"/>
          </p:cNvSpPr>
          <p:nvPr>
            <p:ph idx="1"/>
          </p:nvPr>
        </p:nvSpPr>
        <p:spPr/>
        <p:txBody>
          <a:bodyPr/>
          <a:lstStyle/>
          <a:p>
            <a:r>
              <a:rPr lang="en-IN" b="1" dirty="0"/>
              <a:t>Data Modeling</a:t>
            </a:r>
            <a:r>
              <a:rPr lang="en-IN" dirty="0"/>
              <a:t> is one of the features used to connect multiple </a:t>
            </a:r>
            <a:r>
              <a:rPr lang="en-IN" b="1" dirty="0"/>
              <a:t>data</a:t>
            </a:r>
            <a:r>
              <a:rPr lang="en-IN" dirty="0"/>
              <a:t> sources in </a:t>
            </a:r>
            <a:r>
              <a:rPr lang="en-IN" b="1" dirty="0"/>
              <a:t>BI</a:t>
            </a:r>
            <a:r>
              <a:rPr lang="en-IN" dirty="0"/>
              <a:t> tool using a relationship. </a:t>
            </a:r>
          </a:p>
          <a:p>
            <a:r>
              <a:rPr lang="en-IN" dirty="0"/>
              <a:t>A relationship defines how </a:t>
            </a:r>
            <a:r>
              <a:rPr lang="en-IN" b="1" dirty="0"/>
              <a:t>data</a:t>
            </a:r>
            <a:r>
              <a:rPr lang="en-IN" dirty="0"/>
              <a:t> sources are connected with each other and you can create interesting </a:t>
            </a:r>
            <a:r>
              <a:rPr lang="en-IN" b="1" dirty="0"/>
              <a:t>data</a:t>
            </a:r>
            <a:r>
              <a:rPr lang="en-IN" dirty="0"/>
              <a:t> visualizations on multiple </a:t>
            </a:r>
            <a:r>
              <a:rPr lang="en-IN" b="1" dirty="0"/>
              <a:t>data </a:t>
            </a:r>
            <a:r>
              <a:rPr lang="en-IN" dirty="0"/>
              <a:t>sources.</a:t>
            </a:r>
          </a:p>
          <a:p>
            <a:endParaRPr lang="en-IN" dirty="0"/>
          </a:p>
          <a:p>
            <a:r>
              <a:rPr lang="en-IN" dirty="0"/>
              <a:t>Open Order Excel file and do the demo </a:t>
            </a:r>
          </a:p>
          <a:p>
            <a:endParaRPr lang="en-IN" dirty="0"/>
          </a:p>
          <a:p>
            <a:pPr marL="0" indent="0">
              <a:buNone/>
            </a:pPr>
            <a:endParaRPr lang="en-IN" dirty="0"/>
          </a:p>
        </p:txBody>
      </p:sp>
      <p:sp>
        <p:nvSpPr>
          <p:cNvPr id="3" name="Content Placeholder 2">
            <a:extLst>
              <a:ext uri="{FF2B5EF4-FFF2-40B4-BE49-F238E27FC236}">
                <a16:creationId xmlns:a16="http://schemas.microsoft.com/office/drawing/2014/main" id="{09CEC4D8-DE5F-475C-9B2F-5E45B3523C6A}"/>
              </a:ext>
            </a:extLst>
          </p:cNvPr>
          <p:cNvSpPr>
            <a:spLocks noGrp="1"/>
          </p:cNvSpPr>
          <p:nvPr>
            <p:ph idx="10"/>
          </p:nvPr>
        </p:nvSpPr>
        <p:spPr/>
        <p:txBody>
          <a:bodyPr/>
          <a:lstStyle/>
          <a:p>
            <a:r>
              <a:rPr lang="en-IN" b="1" dirty="0"/>
              <a:t>Data Modeling</a:t>
            </a:r>
            <a:endParaRPr lang="en-IN" dirty="0"/>
          </a:p>
        </p:txBody>
      </p:sp>
    </p:spTree>
    <p:extLst>
      <p:ext uri="{BB962C8B-B14F-4D97-AF65-F5344CB8AC3E}">
        <p14:creationId xmlns:p14="http://schemas.microsoft.com/office/powerpoint/2010/main" val="21801749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83CDC74-5571-442C-8E31-469780FCC4AC}"/>
              </a:ext>
            </a:extLst>
          </p:cNvPr>
          <p:cNvSpPr>
            <a:spLocks noGrp="1"/>
          </p:cNvSpPr>
          <p:nvPr>
            <p:ph idx="1"/>
          </p:nvPr>
        </p:nvSpPr>
        <p:spPr>
          <a:xfrm>
            <a:off x="301574" y="749809"/>
            <a:ext cx="11786794" cy="1993392"/>
          </a:xfrm>
        </p:spPr>
        <p:txBody>
          <a:bodyPr/>
          <a:lstStyle/>
          <a:p>
            <a:r>
              <a:rPr lang="en-IN" dirty="0"/>
              <a:t>One to One </a:t>
            </a:r>
          </a:p>
          <a:p>
            <a:r>
              <a:rPr lang="en-IN" dirty="0"/>
              <a:t>One to Many </a:t>
            </a:r>
          </a:p>
          <a:p>
            <a:r>
              <a:rPr lang="en-IN" dirty="0"/>
              <a:t>Many to One </a:t>
            </a:r>
          </a:p>
        </p:txBody>
      </p:sp>
      <p:sp>
        <p:nvSpPr>
          <p:cNvPr id="3" name="Content Placeholder 2">
            <a:extLst>
              <a:ext uri="{FF2B5EF4-FFF2-40B4-BE49-F238E27FC236}">
                <a16:creationId xmlns:a16="http://schemas.microsoft.com/office/drawing/2014/main" id="{D21E3682-066F-4436-A052-DBA0147604BA}"/>
              </a:ext>
            </a:extLst>
          </p:cNvPr>
          <p:cNvSpPr>
            <a:spLocks noGrp="1"/>
          </p:cNvSpPr>
          <p:nvPr>
            <p:ph idx="10"/>
          </p:nvPr>
        </p:nvSpPr>
        <p:spPr/>
        <p:txBody>
          <a:bodyPr/>
          <a:lstStyle/>
          <a:p>
            <a:r>
              <a:rPr lang="en-IN" b="1" dirty="0"/>
              <a:t>Type of Relationship </a:t>
            </a:r>
          </a:p>
        </p:txBody>
      </p:sp>
      <p:pic>
        <p:nvPicPr>
          <p:cNvPr id="1026" name="Picture 2" descr="Image result for one to one relationship">
            <a:extLst>
              <a:ext uri="{FF2B5EF4-FFF2-40B4-BE49-F238E27FC236}">
                <a16:creationId xmlns:a16="http://schemas.microsoft.com/office/drawing/2014/main" id="{6D055AE5-1D52-47E8-BCCA-8F515EB4D7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29150" y="749809"/>
            <a:ext cx="6046194" cy="36398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51667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one to many relationship">
            <a:extLst>
              <a:ext uri="{FF2B5EF4-FFF2-40B4-BE49-F238E27FC236}">
                <a16:creationId xmlns:a16="http://schemas.microsoft.com/office/drawing/2014/main" id="{AEB40A98-DB22-4F3E-A0DA-7C096C1DEF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7620" y="1107941"/>
            <a:ext cx="10267950" cy="5038725"/>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9783FD94-8739-42BE-AB16-25BCBE4AD98E}"/>
              </a:ext>
            </a:extLst>
          </p:cNvPr>
          <p:cNvSpPr>
            <a:spLocks noGrp="1"/>
          </p:cNvSpPr>
          <p:nvPr>
            <p:ph idx="10"/>
          </p:nvPr>
        </p:nvSpPr>
        <p:spPr>
          <a:xfrm>
            <a:off x="301625" y="95250"/>
            <a:ext cx="11787188" cy="490538"/>
          </a:xfrm>
        </p:spPr>
        <p:txBody>
          <a:bodyPr/>
          <a:lstStyle/>
          <a:p>
            <a:r>
              <a:rPr lang="en-IN" b="1" dirty="0"/>
              <a:t>Type of Relationship : One to Many  Or  Many to One </a:t>
            </a:r>
          </a:p>
        </p:txBody>
      </p:sp>
    </p:spTree>
    <p:extLst>
      <p:ext uri="{BB962C8B-B14F-4D97-AF65-F5344CB8AC3E}">
        <p14:creationId xmlns:p14="http://schemas.microsoft.com/office/powerpoint/2010/main" val="21494535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AAB295B-B0DA-4471-9189-D230B24817DB}"/>
              </a:ext>
            </a:extLst>
          </p:cNvPr>
          <p:cNvSpPr>
            <a:spLocks noGrp="1"/>
          </p:cNvSpPr>
          <p:nvPr>
            <p:ph idx="1"/>
          </p:nvPr>
        </p:nvSpPr>
        <p:spPr/>
        <p:txBody>
          <a:bodyPr/>
          <a:lstStyle/>
          <a:p>
            <a:r>
              <a:rPr lang="en-IN" dirty="0"/>
              <a:t>Click on Get Data, and then Select Excel Datasources </a:t>
            </a:r>
          </a:p>
          <a:p>
            <a:r>
              <a:rPr lang="en-IN" dirty="0"/>
              <a:t>Load Order.xlsx File </a:t>
            </a:r>
          </a:p>
          <a:p>
            <a:r>
              <a:rPr lang="en-IN" dirty="0"/>
              <a:t>Check the Relationship </a:t>
            </a:r>
          </a:p>
          <a:p>
            <a:r>
              <a:rPr lang="en-IN" dirty="0"/>
              <a:t>Create Calculated Column  - Invoice Amount = [Sales Amount]+ [Tax Amount]</a:t>
            </a:r>
          </a:p>
          <a:p>
            <a:r>
              <a:rPr lang="en-IN" dirty="0"/>
              <a:t>Create Measure-  Total Sales = Sum(OrderDetails[Sales])</a:t>
            </a:r>
          </a:p>
          <a:p>
            <a:endParaRPr lang="en-IN" dirty="0"/>
          </a:p>
          <a:p>
            <a:pPr marL="0" indent="0">
              <a:buNone/>
            </a:pPr>
            <a:endParaRPr lang="en-IN" dirty="0"/>
          </a:p>
        </p:txBody>
      </p:sp>
      <p:sp>
        <p:nvSpPr>
          <p:cNvPr id="3" name="Content Placeholder 2">
            <a:extLst>
              <a:ext uri="{FF2B5EF4-FFF2-40B4-BE49-F238E27FC236}">
                <a16:creationId xmlns:a16="http://schemas.microsoft.com/office/drawing/2014/main" id="{0D60742F-543A-4EE0-B105-BCAA1B0EBFA0}"/>
              </a:ext>
            </a:extLst>
          </p:cNvPr>
          <p:cNvSpPr>
            <a:spLocks noGrp="1"/>
          </p:cNvSpPr>
          <p:nvPr>
            <p:ph idx="10"/>
          </p:nvPr>
        </p:nvSpPr>
        <p:spPr/>
        <p:txBody>
          <a:bodyPr/>
          <a:lstStyle/>
          <a:p>
            <a:r>
              <a:rPr lang="en-IN" b="1" dirty="0"/>
              <a:t>Data Modeling</a:t>
            </a:r>
            <a:endParaRPr lang="en-IN" dirty="0"/>
          </a:p>
        </p:txBody>
      </p:sp>
    </p:spTree>
    <p:extLst>
      <p:ext uri="{BB962C8B-B14F-4D97-AF65-F5344CB8AC3E}">
        <p14:creationId xmlns:p14="http://schemas.microsoft.com/office/powerpoint/2010/main" val="29328218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D4793A8-A7B0-4C61-BBED-03CAF99D3588}"/>
              </a:ext>
            </a:extLst>
          </p:cNvPr>
          <p:cNvSpPr>
            <a:spLocks noGrp="1"/>
          </p:cNvSpPr>
          <p:nvPr>
            <p:ph idx="1"/>
          </p:nvPr>
        </p:nvSpPr>
        <p:spPr/>
        <p:txBody>
          <a:bodyPr/>
          <a:lstStyle/>
          <a:p>
            <a:r>
              <a:rPr lang="en-IN" dirty="0"/>
              <a:t>A </a:t>
            </a:r>
            <a:r>
              <a:rPr lang="en-IN" b="1" dirty="0"/>
              <a:t>column chart</a:t>
            </a:r>
            <a:r>
              <a:rPr lang="en-IN" dirty="0"/>
              <a:t> is a graphic representation of data. </a:t>
            </a:r>
            <a:r>
              <a:rPr lang="en-IN" b="1" dirty="0"/>
              <a:t>Column charts</a:t>
            </a:r>
            <a:r>
              <a:rPr lang="en-IN" dirty="0"/>
              <a:t> display vertical bars going across the </a:t>
            </a:r>
            <a:r>
              <a:rPr lang="en-IN" b="1" dirty="0"/>
              <a:t>chart</a:t>
            </a:r>
            <a:r>
              <a:rPr lang="en-IN" dirty="0"/>
              <a:t> horizontally, with the values axis being displayed on the left side of the </a:t>
            </a:r>
            <a:r>
              <a:rPr lang="en-IN" b="1" dirty="0"/>
              <a:t>chart</a:t>
            </a:r>
            <a:r>
              <a:rPr lang="en-IN" dirty="0"/>
              <a:t>.</a:t>
            </a:r>
          </a:p>
        </p:txBody>
      </p:sp>
      <p:sp>
        <p:nvSpPr>
          <p:cNvPr id="3" name="Content Placeholder 2">
            <a:extLst>
              <a:ext uri="{FF2B5EF4-FFF2-40B4-BE49-F238E27FC236}">
                <a16:creationId xmlns:a16="http://schemas.microsoft.com/office/drawing/2014/main" id="{11E9329C-9F89-4A21-A548-641AB6237256}"/>
              </a:ext>
            </a:extLst>
          </p:cNvPr>
          <p:cNvSpPr>
            <a:spLocks noGrp="1"/>
          </p:cNvSpPr>
          <p:nvPr>
            <p:ph idx="10"/>
          </p:nvPr>
        </p:nvSpPr>
        <p:spPr/>
        <p:txBody>
          <a:bodyPr/>
          <a:lstStyle/>
          <a:p>
            <a:r>
              <a:rPr lang="en-IN" dirty="0"/>
              <a:t>Column Chart</a:t>
            </a:r>
          </a:p>
        </p:txBody>
      </p:sp>
      <p:pic>
        <p:nvPicPr>
          <p:cNvPr id="4" name="Picture 3">
            <a:extLst>
              <a:ext uri="{FF2B5EF4-FFF2-40B4-BE49-F238E27FC236}">
                <a16:creationId xmlns:a16="http://schemas.microsoft.com/office/drawing/2014/main" id="{F26F5685-B0A0-4BE7-A9F2-83884FEE2A95}"/>
              </a:ext>
            </a:extLst>
          </p:cNvPr>
          <p:cNvPicPr>
            <a:picLocks noChangeAspect="1"/>
          </p:cNvPicPr>
          <p:nvPr/>
        </p:nvPicPr>
        <p:blipFill>
          <a:blip r:embed="rId2"/>
          <a:stretch>
            <a:fillRect/>
          </a:stretch>
        </p:blipFill>
        <p:spPr>
          <a:xfrm>
            <a:off x="581699" y="2522751"/>
            <a:ext cx="6295238" cy="4028571"/>
          </a:xfrm>
          <a:prstGeom prst="rect">
            <a:avLst/>
          </a:prstGeom>
        </p:spPr>
      </p:pic>
    </p:spTree>
    <p:extLst>
      <p:ext uri="{BB962C8B-B14F-4D97-AF65-F5344CB8AC3E}">
        <p14:creationId xmlns:p14="http://schemas.microsoft.com/office/powerpoint/2010/main" val="3962261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8A97EF5-6A85-467E-A593-05174F3FD013}"/>
              </a:ext>
            </a:extLst>
          </p:cNvPr>
          <p:cNvSpPr>
            <a:spLocks noGrp="1"/>
          </p:cNvSpPr>
          <p:nvPr>
            <p:ph idx="1"/>
          </p:nvPr>
        </p:nvSpPr>
        <p:spPr>
          <a:xfrm>
            <a:off x="301574" y="749809"/>
            <a:ext cx="11786794" cy="2176272"/>
          </a:xfrm>
        </p:spPr>
        <p:txBody>
          <a:bodyPr/>
          <a:lstStyle/>
          <a:p>
            <a:r>
              <a:rPr lang="en-IN" dirty="0"/>
              <a:t>In a </a:t>
            </a:r>
            <a:r>
              <a:rPr lang="en-IN" b="1" dirty="0"/>
              <a:t>stacked column chart</a:t>
            </a:r>
            <a:r>
              <a:rPr lang="en-IN" dirty="0"/>
              <a:t>, data series are </a:t>
            </a:r>
            <a:r>
              <a:rPr lang="en-IN" b="1" dirty="0"/>
              <a:t>stacked</a:t>
            </a:r>
            <a:r>
              <a:rPr lang="en-IN" dirty="0"/>
              <a:t> one on top of the other in vertical </a:t>
            </a:r>
            <a:r>
              <a:rPr lang="en-IN" b="1" dirty="0"/>
              <a:t>columns</a:t>
            </a:r>
            <a:r>
              <a:rPr lang="en-IN" dirty="0"/>
              <a:t>.</a:t>
            </a:r>
          </a:p>
          <a:p>
            <a:r>
              <a:rPr lang="en-IN" dirty="0"/>
              <a:t> </a:t>
            </a:r>
            <a:r>
              <a:rPr lang="en-IN" b="1" dirty="0"/>
              <a:t>Stacked column charts</a:t>
            </a:r>
            <a:r>
              <a:rPr lang="en-IN" dirty="0"/>
              <a:t> can show change over time because it's easy to compare total </a:t>
            </a:r>
            <a:r>
              <a:rPr lang="en-IN" b="1" dirty="0"/>
              <a:t>column</a:t>
            </a:r>
            <a:r>
              <a:rPr lang="en-IN" dirty="0"/>
              <a:t> lengths.</a:t>
            </a:r>
          </a:p>
        </p:txBody>
      </p:sp>
      <p:sp>
        <p:nvSpPr>
          <p:cNvPr id="3" name="Content Placeholder 2">
            <a:extLst>
              <a:ext uri="{FF2B5EF4-FFF2-40B4-BE49-F238E27FC236}">
                <a16:creationId xmlns:a16="http://schemas.microsoft.com/office/drawing/2014/main" id="{AD7DF7A8-5B51-41E2-B138-9D5501E742A4}"/>
              </a:ext>
            </a:extLst>
          </p:cNvPr>
          <p:cNvSpPr>
            <a:spLocks noGrp="1"/>
          </p:cNvSpPr>
          <p:nvPr>
            <p:ph idx="10"/>
          </p:nvPr>
        </p:nvSpPr>
        <p:spPr/>
        <p:txBody>
          <a:bodyPr/>
          <a:lstStyle/>
          <a:p>
            <a:r>
              <a:rPr lang="en-IN" b="1" dirty="0"/>
              <a:t>Stacked column chart/100% Stacked column chart</a:t>
            </a:r>
            <a:endParaRPr lang="en-IN" dirty="0"/>
          </a:p>
        </p:txBody>
      </p:sp>
      <p:pic>
        <p:nvPicPr>
          <p:cNvPr id="4" name="Picture 3">
            <a:extLst>
              <a:ext uri="{FF2B5EF4-FFF2-40B4-BE49-F238E27FC236}">
                <a16:creationId xmlns:a16="http://schemas.microsoft.com/office/drawing/2014/main" id="{53B70E1E-065C-4E14-845F-F5180156A68F}"/>
              </a:ext>
            </a:extLst>
          </p:cNvPr>
          <p:cNvPicPr>
            <a:picLocks noChangeAspect="1"/>
          </p:cNvPicPr>
          <p:nvPr/>
        </p:nvPicPr>
        <p:blipFill>
          <a:blip r:embed="rId2"/>
          <a:stretch>
            <a:fillRect/>
          </a:stretch>
        </p:blipFill>
        <p:spPr>
          <a:xfrm>
            <a:off x="774550" y="2750985"/>
            <a:ext cx="5555173" cy="3664383"/>
          </a:xfrm>
          <a:prstGeom prst="rect">
            <a:avLst/>
          </a:prstGeom>
        </p:spPr>
      </p:pic>
      <p:pic>
        <p:nvPicPr>
          <p:cNvPr id="5" name="Picture 4">
            <a:extLst>
              <a:ext uri="{FF2B5EF4-FFF2-40B4-BE49-F238E27FC236}">
                <a16:creationId xmlns:a16="http://schemas.microsoft.com/office/drawing/2014/main" id="{673D7EFD-C527-4065-B476-A797B09AF729}"/>
              </a:ext>
            </a:extLst>
          </p:cNvPr>
          <p:cNvPicPr>
            <a:picLocks noChangeAspect="1"/>
          </p:cNvPicPr>
          <p:nvPr/>
        </p:nvPicPr>
        <p:blipFill>
          <a:blip r:embed="rId3"/>
          <a:stretch>
            <a:fillRect/>
          </a:stretch>
        </p:blipFill>
        <p:spPr>
          <a:xfrm>
            <a:off x="6608746" y="2750985"/>
            <a:ext cx="5200598" cy="3664383"/>
          </a:xfrm>
          <a:prstGeom prst="rect">
            <a:avLst/>
          </a:prstGeom>
        </p:spPr>
      </p:pic>
    </p:spTree>
    <p:extLst>
      <p:ext uri="{BB962C8B-B14F-4D97-AF65-F5344CB8AC3E}">
        <p14:creationId xmlns:p14="http://schemas.microsoft.com/office/powerpoint/2010/main" val="27655027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94DBD80B-E36F-4230-BE40-22F57366F1C2}"/>
              </a:ext>
            </a:extLst>
          </p:cNvPr>
          <p:cNvPicPr>
            <a:picLocks noGrp="1" noChangeAspect="1"/>
          </p:cNvPicPr>
          <p:nvPr>
            <p:ph idx="1"/>
          </p:nvPr>
        </p:nvPicPr>
        <p:blipFill>
          <a:blip r:embed="rId2"/>
          <a:stretch>
            <a:fillRect/>
          </a:stretch>
        </p:blipFill>
        <p:spPr>
          <a:xfrm>
            <a:off x="484094" y="764430"/>
            <a:ext cx="10191699" cy="5487838"/>
          </a:xfrm>
          <a:prstGeom prst="rect">
            <a:avLst/>
          </a:prstGeom>
        </p:spPr>
      </p:pic>
      <p:sp>
        <p:nvSpPr>
          <p:cNvPr id="3" name="Content Placeholder 2">
            <a:extLst>
              <a:ext uri="{FF2B5EF4-FFF2-40B4-BE49-F238E27FC236}">
                <a16:creationId xmlns:a16="http://schemas.microsoft.com/office/drawing/2014/main" id="{79F89074-1A35-4CAC-8288-DB49C492A1A1}"/>
              </a:ext>
            </a:extLst>
          </p:cNvPr>
          <p:cNvSpPr>
            <a:spLocks noGrp="1"/>
          </p:cNvSpPr>
          <p:nvPr>
            <p:ph idx="10"/>
          </p:nvPr>
        </p:nvSpPr>
        <p:spPr/>
        <p:txBody>
          <a:bodyPr/>
          <a:lstStyle/>
          <a:p>
            <a:r>
              <a:rPr lang="en-IN" dirty="0"/>
              <a:t>Line Chart </a:t>
            </a:r>
          </a:p>
        </p:txBody>
      </p:sp>
    </p:spTree>
    <p:extLst>
      <p:ext uri="{BB962C8B-B14F-4D97-AF65-F5344CB8AC3E}">
        <p14:creationId xmlns:p14="http://schemas.microsoft.com/office/powerpoint/2010/main" val="30580901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D35A28B-6B31-4CD9-B27A-8E18A84122DC}"/>
              </a:ext>
            </a:extLst>
          </p:cNvPr>
          <p:cNvSpPr>
            <a:spLocks noGrp="1"/>
          </p:cNvSpPr>
          <p:nvPr>
            <p:ph idx="1"/>
          </p:nvPr>
        </p:nvSpPr>
        <p:spPr>
          <a:xfrm>
            <a:off x="301574" y="1015646"/>
            <a:ext cx="4347544" cy="4791676"/>
          </a:xfrm>
        </p:spPr>
        <p:txBody>
          <a:bodyPr>
            <a:normAutofit/>
          </a:bodyPr>
          <a:lstStyle/>
          <a:p>
            <a:r>
              <a:rPr lang="en-IN" dirty="0"/>
              <a:t>Ribbon charts are used to visualize data, and quickly discover which data category has the highest rank (largest value). </a:t>
            </a:r>
          </a:p>
          <a:p>
            <a:r>
              <a:rPr lang="en-IN" dirty="0"/>
              <a:t>Ribbon charts are effective at showing rank change, with the highest range (value) always displayed on top for each time period.</a:t>
            </a:r>
          </a:p>
        </p:txBody>
      </p:sp>
      <p:sp>
        <p:nvSpPr>
          <p:cNvPr id="3" name="Content Placeholder 2">
            <a:extLst>
              <a:ext uri="{FF2B5EF4-FFF2-40B4-BE49-F238E27FC236}">
                <a16:creationId xmlns:a16="http://schemas.microsoft.com/office/drawing/2014/main" id="{B5BCA7E3-19FC-4BCA-AACA-82AFAC2ED0AD}"/>
              </a:ext>
            </a:extLst>
          </p:cNvPr>
          <p:cNvSpPr>
            <a:spLocks noGrp="1"/>
          </p:cNvSpPr>
          <p:nvPr>
            <p:ph idx="10"/>
          </p:nvPr>
        </p:nvSpPr>
        <p:spPr/>
        <p:txBody>
          <a:bodyPr/>
          <a:lstStyle/>
          <a:p>
            <a:r>
              <a:rPr lang="en-IN" b="1" dirty="0"/>
              <a:t>Ribbon charts</a:t>
            </a:r>
          </a:p>
          <a:p>
            <a:endParaRPr lang="en-IN" dirty="0"/>
          </a:p>
        </p:txBody>
      </p:sp>
      <p:pic>
        <p:nvPicPr>
          <p:cNvPr id="1026" name="Picture 2" descr="ribbon chart">
            <a:extLst>
              <a:ext uri="{FF2B5EF4-FFF2-40B4-BE49-F238E27FC236}">
                <a16:creationId xmlns:a16="http://schemas.microsoft.com/office/drawing/2014/main" id="{211EE406-CC3A-4F7F-B2B0-905B5A6630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88097" y="1015646"/>
            <a:ext cx="6345716" cy="4843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70579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C888C12D-85A1-45AC-9458-4FA6596C2B50}"/>
              </a:ext>
            </a:extLst>
          </p:cNvPr>
          <p:cNvPicPr>
            <a:picLocks noGrp="1" noChangeAspect="1"/>
          </p:cNvPicPr>
          <p:nvPr>
            <p:ph idx="1"/>
          </p:nvPr>
        </p:nvPicPr>
        <p:blipFill>
          <a:blip r:embed="rId2"/>
          <a:stretch>
            <a:fillRect/>
          </a:stretch>
        </p:blipFill>
        <p:spPr>
          <a:xfrm>
            <a:off x="301625" y="1189200"/>
            <a:ext cx="11787188" cy="5362207"/>
          </a:xfrm>
          <a:prstGeom prst="rect">
            <a:avLst/>
          </a:prstGeom>
        </p:spPr>
      </p:pic>
      <p:sp>
        <p:nvSpPr>
          <p:cNvPr id="3" name="Content Placeholder 2">
            <a:extLst>
              <a:ext uri="{FF2B5EF4-FFF2-40B4-BE49-F238E27FC236}">
                <a16:creationId xmlns:a16="http://schemas.microsoft.com/office/drawing/2014/main" id="{3C0B0282-B713-4956-83CB-A8063627B84E}"/>
              </a:ext>
            </a:extLst>
          </p:cNvPr>
          <p:cNvSpPr>
            <a:spLocks noGrp="1"/>
          </p:cNvSpPr>
          <p:nvPr>
            <p:ph idx="10"/>
          </p:nvPr>
        </p:nvSpPr>
        <p:spPr/>
        <p:txBody>
          <a:bodyPr/>
          <a:lstStyle/>
          <a:p>
            <a:r>
              <a:rPr lang="en-IN" dirty="0"/>
              <a:t>Create a ribbon Chart </a:t>
            </a:r>
          </a:p>
        </p:txBody>
      </p:sp>
    </p:spTree>
    <p:extLst>
      <p:ext uri="{BB962C8B-B14F-4D97-AF65-F5344CB8AC3E}">
        <p14:creationId xmlns:p14="http://schemas.microsoft.com/office/powerpoint/2010/main" val="27736851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8BE61A2-5705-48A8-B543-051738246594}"/>
              </a:ext>
            </a:extLst>
          </p:cNvPr>
          <p:cNvSpPr>
            <a:spLocks noGrp="1"/>
          </p:cNvSpPr>
          <p:nvPr>
            <p:ph idx="10"/>
          </p:nvPr>
        </p:nvSpPr>
        <p:spPr/>
        <p:txBody>
          <a:bodyPr/>
          <a:lstStyle/>
          <a:p>
            <a:r>
              <a:rPr lang="en-IN" dirty="0"/>
              <a:t>Import data from Web transform data and create Map India State wise  </a:t>
            </a:r>
          </a:p>
        </p:txBody>
      </p:sp>
      <p:pic>
        <p:nvPicPr>
          <p:cNvPr id="4" name="Picture 3">
            <a:extLst>
              <a:ext uri="{FF2B5EF4-FFF2-40B4-BE49-F238E27FC236}">
                <a16:creationId xmlns:a16="http://schemas.microsoft.com/office/drawing/2014/main" id="{E9266E5A-A4A1-4885-BBA6-D75464DB867A}"/>
              </a:ext>
            </a:extLst>
          </p:cNvPr>
          <p:cNvPicPr>
            <a:picLocks noChangeAspect="1"/>
          </p:cNvPicPr>
          <p:nvPr/>
        </p:nvPicPr>
        <p:blipFill>
          <a:blip r:embed="rId2"/>
          <a:stretch>
            <a:fillRect/>
          </a:stretch>
        </p:blipFill>
        <p:spPr>
          <a:xfrm>
            <a:off x="405206" y="809791"/>
            <a:ext cx="11417447" cy="5556997"/>
          </a:xfrm>
          <a:prstGeom prst="rect">
            <a:avLst/>
          </a:prstGeom>
        </p:spPr>
      </p:pic>
    </p:spTree>
    <p:extLst>
      <p:ext uri="{BB962C8B-B14F-4D97-AF65-F5344CB8AC3E}">
        <p14:creationId xmlns:p14="http://schemas.microsoft.com/office/powerpoint/2010/main" val="32453330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C85142-C1ED-4248-8A7D-FA395A41E428}"/>
              </a:ext>
            </a:extLst>
          </p:cNvPr>
          <p:cNvSpPr>
            <a:spLocks noGrp="1"/>
          </p:cNvSpPr>
          <p:nvPr>
            <p:ph idx="10"/>
          </p:nvPr>
        </p:nvSpPr>
        <p:spPr>
          <a:xfrm>
            <a:off x="0" y="94912"/>
            <a:ext cx="12088367" cy="491211"/>
          </a:xfrm>
        </p:spPr>
        <p:txBody>
          <a:bodyPr>
            <a:normAutofit fontScale="62500" lnSpcReduction="20000"/>
          </a:bodyPr>
          <a:lstStyle/>
          <a:p>
            <a:r>
              <a:rPr lang="en-IN" dirty="0"/>
              <a:t>Import data from Power Query folder SalesData2006to2008 and create Various type of Line, Area Chart, Dual Axis, Ribbon chart </a:t>
            </a:r>
          </a:p>
        </p:txBody>
      </p:sp>
      <p:pic>
        <p:nvPicPr>
          <p:cNvPr id="7" name="Picture 6">
            <a:extLst>
              <a:ext uri="{FF2B5EF4-FFF2-40B4-BE49-F238E27FC236}">
                <a16:creationId xmlns:a16="http://schemas.microsoft.com/office/drawing/2014/main" id="{0A72E6B4-D759-4186-9573-910A6DFAE3C8}"/>
              </a:ext>
            </a:extLst>
          </p:cNvPr>
          <p:cNvPicPr>
            <a:picLocks noChangeAspect="1"/>
          </p:cNvPicPr>
          <p:nvPr/>
        </p:nvPicPr>
        <p:blipFill rotWithShape="1">
          <a:blip r:embed="rId2"/>
          <a:srcRect r="27824"/>
          <a:stretch/>
        </p:blipFill>
        <p:spPr>
          <a:xfrm>
            <a:off x="462939" y="767721"/>
            <a:ext cx="10832951" cy="5995367"/>
          </a:xfrm>
          <a:prstGeom prst="rect">
            <a:avLst/>
          </a:prstGeom>
        </p:spPr>
      </p:pic>
    </p:spTree>
    <p:extLst>
      <p:ext uri="{BB962C8B-B14F-4D97-AF65-F5344CB8AC3E}">
        <p14:creationId xmlns:p14="http://schemas.microsoft.com/office/powerpoint/2010/main" val="2935195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B694CB6-72B0-4DBF-84D3-E2C70A295C0C}"/>
              </a:ext>
            </a:extLst>
          </p:cNvPr>
          <p:cNvPicPr>
            <a:picLocks noChangeAspect="1"/>
          </p:cNvPicPr>
          <p:nvPr/>
        </p:nvPicPr>
        <p:blipFill>
          <a:blip r:embed="rId2"/>
          <a:stretch>
            <a:fillRect/>
          </a:stretch>
        </p:blipFill>
        <p:spPr>
          <a:xfrm>
            <a:off x="0" y="1144547"/>
            <a:ext cx="12192000" cy="4870119"/>
          </a:xfrm>
          <a:prstGeom prst="rect">
            <a:avLst/>
          </a:prstGeom>
        </p:spPr>
      </p:pic>
    </p:spTree>
    <p:extLst>
      <p:ext uri="{BB962C8B-B14F-4D97-AF65-F5344CB8AC3E}">
        <p14:creationId xmlns:p14="http://schemas.microsoft.com/office/powerpoint/2010/main" val="1138039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E029CD1-E8C6-4D8C-A2D0-555572AF60A2}"/>
              </a:ext>
            </a:extLst>
          </p:cNvPr>
          <p:cNvSpPr>
            <a:spLocks noGrp="1"/>
          </p:cNvSpPr>
          <p:nvPr>
            <p:ph idx="1"/>
          </p:nvPr>
        </p:nvSpPr>
        <p:spPr>
          <a:xfrm>
            <a:off x="301574" y="749809"/>
            <a:ext cx="11786794" cy="960658"/>
          </a:xfrm>
        </p:spPr>
        <p:txBody>
          <a:bodyPr/>
          <a:lstStyle/>
          <a:p>
            <a:r>
              <a:rPr lang="en-IN" dirty="0"/>
              <a:t>Import data from Power Bi -&gt; Power Query -&gt; Sales Rep Raw data  Folder and combined/Transform data and create dashboard. </a:t>
            </a:r>
          </a:p>
        </p:txBody>
      </p:sp>
      <p:sp>
        <p:nvSpPr>
          <p:cNvPr id="3" name="Content Placeholder 2">
            <a:extLst>
              <a:ext uri="{FF2B5EF4-FFF2-40B4-BE49-F238E27FC236}">
                <a16:creationId xmlns:a16="http://schemas.microsoft.com/office/drawing/2014/main" id="{43FEAAD8-EEB0-4E28-9F2A-5760A278A532}"/>
              </a:ext>
            </a:extLst>
          </p:cNvPr>
          <p:cNvSpPr>
            <a:spLocks noGrp="1"/>
          </p:cNvSpPr>
          <p:nvPr>
            <p:ph idx="10"/>
          </p:nvPr>
        </p:nvSpPr>
        <p:spPr/>
        <p:txBody>
          <a:bodyPr/>
          <a:lstStyle/>
          <a:p>
            <a:r>
              <a:rPr lang="en-IN" dirty="0"/>
              <a:t>Assignment </a:t>
            </a:r>
          </a:p>
        </p:txBody>
      </p:sp>
      <p:pic>
        <p:nvPicPr>
          <p:cNvPr id="4" name="Picture 3">
            <a:extLst>
              <a:ext uri="{FF2B5EF4-FFF2-40B4-BE49-F238E27FC236}">
                <a16:creationId xmlns:a16="http://schemas.microsoft.com/office/drawing/2014/main" id="{54D273D4-8EAD-4DDD-87A3-A2F603586A11}"/>
              </a:ext>
            </a:extLst>
          </p:cNvPr>
          <p:cNvPicPr>
            <a:picLocks noChangeAspect="1"/>
          </p:cNvPicPr>
          <p:nvPr/>
        </p:nvPicPr>
        <p:blipFill>
          <a:blip r:embed="rId2"/>
          <a:stretch>
            <a:fillRect/>
          </a:stretch>
        </p:blipFill>
        <p:spPr>
          <a:xfrm>
            <a:off x="613185" y="1613649"/>
            <a:ext cx="8996979" cy="4979852"/>
          </a:xfrm>
          <a:prstGeom prst="rect">
            <a:avLst/>
          </a:prstGeom>
        </p:spPr>
      </p:pic>
    </p:spTree>
    <p:extLst>
      <p:ext uri="{BB962C8B-B14F-4D97-AF65-F5344CB8AC3E}">
        <p14:creationId xmlns:p14="http://schemas.microsoft.com/office/powerpoint/2010/main" val="9430287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E7B331-3883-43B5-935E-81155966C562}"/>
              </a:ext>
            </a:extLst>
          </p:cNvPr>
          <p:cNvSpPr>
            <a:spLocks noGrp="1"/>
          </p:cNvSpPr>
          <p:nvPr>
            <p:ph idx="1"/>
          </p:nvPr>
        </p:nvSpPr>
        <p:spPr/>
        <p:txBody>
          <a:bodyPr/>
          <a:lstStyle/>
          <a:p>
            <a:r>
              <a:rPr lang="en-IN" dirty="0"/>
              <a:t>Click on Get Data, and then Select Excel Data source </a:t>
            </a:r>
          </a:p>
          <a:p>
            <a:r>
              <a:rPr lang="en-IN" dirty="0"/>
              <a:t>Verify the data, and click on Load.</a:t>
            </a:r>
          </a:p>
          <a:p>
            <a:r>
              <a:rPr lang="en-IN" dirty="0"/>
              <a:t>Load the Sales_Data_ChannelType.xlsx File.</a:t>
            </a:r>
          </a:p>
          <a:p>
            <a:r>
              <a:rPr lang="en-IN" dirty="0"/>
              <a:t>Waterfall - click on Department, and Sales Amount. Notice various properties of this chart.</a:t>
            </a:r>
          </a:p>
          <a:p>
            <a:r>
              <a:rPr lang="en-IN" dirty="0"/>
              <a:t>Funnel - click on Department, and Sales Amount. Notice various properties of this chart.  Sort by Sales Amount.</a:t>
            </a:r>
          </a:p>
          <a:p>
            <a:r>
              <a:rPr lang="en-IN" dirty="0"/>
              <a:t>Gauge - Select Sales Cost, and Sales Amount to display the values. Notice various properties of this chart. </a:t>
            </a:r>
          </a:p>
        </p:txBody>
      </p:sp>
      <p:sp>
        <p:nvSpPr>
          <p:cNvPr id="3" name="Content Placeholder 2">
            <a:extLst>
              <a:ext uri="{FF2B5EF4-FFF2-40B4-BE49-F238E27FC236}">
                <a16:creationId xmlns:a16="http://schemas.microsoft.com/office/drawing/2014/main" id="{B256532B-7D03-41BF-B324-3351CF794534}"/>
              </a:ext>
            </a:extLst>
          </p:cNvPr>
          <p:cNvSpPr>
            <a:spLocks noGrp="1"/>
          </p:cNvSpPr>
          <p:nvPr>
            <p:ph idx="10"/>
          </p:nvPr>
        </p:nvSpPr>
        <p:spPr/>
        <p:txBody>
          <a:bodyPr/>
          <a:lstStyle/>
          <a:p>
            <a:r>
              <a:rPr lang="en-IN" dirty="0"/>
              <a:t>Waterfall, </a:t>
            </a:r>
            <a:r>
              <a:rPr lang="en-IN" dirty="0" err="1"/>
              <a:t>Guages</a:t>
            </a:r>
            <a:r>
              <a:rPr lang="en-IN" dirty="0"/>
              <a:t>, Funnel Chart </a:t>
            </a:r>
          </a:p>
        </p:txBody>
      </p:sp>
    </p:spTree>
    <p:extLst>
      <p:ext uri="{BB962C8B-B14F-4D97-AF65-F5344CB8AC3E}">
        <p14:creationId xmlns:p14="http://schemas.microsoft.com/office/powerpoint/2010/main" val="12988513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37895B8-9D71-4452-846D-098ADDB7F3B8}"/>
              </a:ext>
            </a:extLst>
          </p:cNvPr>
          <p:cNvSpPr>
            <a:spLocks noGrp="1"/>
          </p:cNvSpPr>
          <p:nvPr>
            <p:ph idx="1"/>
          </p:nvPr>
        </p:nvSpPr>
        <p:spPr/>
        <p:txBody>
          <a:bodyPr/>
          <a:lstStyle/>
          <a:p>
            <a:r>
              <a:rPr lang="en-IN" dirty="0"/>
              <a:t>A waterfall chart is a form of data visualization that helps in understanding the cumulative effect of sequentially introduced positive or negative values.</a:t>
            </a:r>
          </a:p>
          <a:p>
            <a:r>
              <a:rPr lang="en-IN" dirty="0"/>
              <a:t> These intermediate values can either be time based or category based.</a:t>
            </a:r>
          </a:p>
        </p:txBody>
      </p:sp>
      <p:sp>
        <p:nvSpPr>
          <p:cNvPr id="3" name="Content Placeholder 2">
            <a:extLst>
              <a:ext uri="{FF2B5EF4-FFF2-40B4-BE49-F238E27FC236}">
                <a16:creationId xmlns:a16="http://schemas.microsoft.com/office/drawing/2014/main" id="{73D9A0D5-18AC-476E-B989-5CA0F37DFF43}"/>
              </a:ext>
            </a:extLst>
          </p:cNvPr>
          <p:cNvSpPr>
            <a:spLocks noGrp="1"/>
          </p:cNvSpPr>
          <p:nvPr>
            <p:ph idx="10"/>
          </p:nvPr>
        </p:nvSpPr>
        <p:spPr/>
        <p:txBody>
          <a:bodyPr/>
          <a:lstStyle/>
          <a:p>
            <a:r>
              <a:rPr lang="en-IN" dirty="0"/>
              <a:t>Waterfall chart</a:t>
            </a:r>
          </a:p>
        </p:txBody>
      </p:sp>
      <p:pic>
        <p:nvPicPr>
          <p:cNvPr id="4" name="Picture 3">
            <a:extLst>
              <a:ext uri="{FF2B5EF4-FFF2-40B4-BE49-F238E27FC236}">
                <a16:creationId xmlns:a16="http://schemas.microsoft.com/office/drawing/2014/main" id="{86F7A8B7-478E-4FC0-AB23-EB6E43766C52}"/>
              </a:ext>
            </a:extLst>
          </p:cNvPr>
          <p:cNvPicPr>
            <a:picLocks noChangeAspect="1"/>
          </p:cNvPicPr>
          <p:nvPr/>
        </p:nvPicPr>
        <p:blipFill>
          <a:blip r:embed="rId2"/>
          <a:stretch>
            <a:fillRect/>
          </a:stretch>
        </p:blipFill>
        <p:spPr>
          <a:xfrm>
            <a:off x="723899" y="2365112"/>
            <a:ext cx="6680685" cy="3743079"/>
          </a:xfrm>
          <a:prstGeom prst="rect">
            <a:avLst/>
          </a:prstGeom>
        </p:spPr>
      </p:pic>
    </p:spTree>
    <p:extLst>
      <p:ext uri="{BB962C8B-B14F-4D97-AF65-F5344CB8AC3E}">
        <p14:creationId xmlns:p14="http://schemas.microsoft.com/office/powerpoint/2010/main" val="40583620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005D8C9-968B-4F77-AA29-BBBA806A653D}"/>
              </a:ext>
            </a:extLst>
          </p:cNvPr>
          <p:cNvSpPr>
            <a:spLocks noGrp="1"/>
          </p:cNvSpPr>
          <p:nvPr>
            <p:ph idx="1"/>
          </p:nvPr>
        </p:nvSpPr>
        <p:spPr>
          <a:xfrm>
            <a:off x="301574" y="749808"/>
            <a:ext cx="7125593" cy="4875137"/>
          </a:xfrm>
        </p:spPr>
        <p:txBody>
          <a:bodyPr/>
          <a:lstStyle/>
          <a:p>
            <a:r>
              <a:rPr lang="en-IN" dirty="0"/>
              <a:t>Funnel charts are a type of chart, often used to represent stages in a sales process and show the amount of potential revenue for each stage.</a:t>
            </a:r>
          </a:p>
          <a:p>
            <a:r>
              <a:rPr lang="en-IN" dirty="0"/>
              <a:t>This type of chart can also be useful in identifying potential problem areas in an organization’s sales processes. </a:t>
            </a:r>
          </a:p>
          <a:p>
            <a:r>
              <a:rPr lang="en-IN" dirty="0"/>
              <a:t>A funnel chart is similar to a stacked percent bar char </a:t>
            </a:r>
          </a:p>
        </p:txBody>
      </p:sp>
      <p:sp>
        <p:nvSpPr>
          <p:cNvPr id="3" name="Content Placeholder 2">
            <a:extLst>
              <a:ext uri="{FF2B5EF4-FFF2-40B4-BE49-F238E27FC236}">
                <a16:creationId xmlns:a16="http://schemas.microsoft.com/office/drawing/2014/main" id="{B4B9F4F2-2641-4960-BA76-109410FB2851}"/>
              </a:ext>
            </a:extLst>
          </p:cNvPr>
          <p:cNvSpPr>
            <a:spLocks noGrp="1"/>
          </p:cNvSpPr>
          <p:nvPr>
            <p:ph idx="10"/>
          </p:nvPr>
        </p:nvSpPr>
        <p:spPr/>
        <p:txBody>
          <a:bodyPr/>
          <a:lstStyle/>
          <a:p>
            <a:r>
              <a:rPr lang="en-IN" b="1" dirty="0"/>
              <a:t>Funnel chart</a:t>
            </a:r>
          </a:p>
        </p:txBody>
      </p:sp>
      <p:pic>
        <p:nvPicPr>
          <p:cNvPr id="7" name="Picture 6">
            <a:extLst>
              <a:ext uri="{FF2B5EF4-FFF2-40B4-BE49-F238E27FC236}">
                <a16:creationId xmlns:a16="http://schemas.microsoft.com/office/drawing/2014/main" id="{08B67B25-1497-4045-BB72-5B99DCF59870}"/>
              </a:ext>
            </a:extLst>
          </p:cNvPr>
          <p:cNvPicPr>
            <a:picLocks noChangeAspect="1"/>
          </p:cNvPicPr>
          <p:nvPr/>
        </p:nvPicPr>
        <p:blipFill>
          <a:blip r:embed="rId2"/>
          <a:stretch>
            <a:fillRect/>
          </a:stretch>
        </p:blipFill>
        <p:spPr>
          <a:xfrm>
            <a:off x="7213963" y="749808"/>
            <a:ext cx="4874404" cy="3868845"/>
          </a:xfrm>
          <a:prstGeom prst="rect">
            <a:avLst/>
          </a:prstGeom>
        </p:spPr>
      </p:pic>
    </p:spTree>
    <p:extLst>
      <p:ext uri="{BB962C8B-B14F-4D97-AF65-F5344CB8AC3E}">
        <p14:creationId xmlns:p14="http://schemas.microsoft.com/office/powerpoint/2010/main" val="7143535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0A4657E-1965-4FD9-8640-A4BBDE45C84C}"/>
              </a:ext>
            </a:extLst>
          </p:cNvPr>
          <p:cNvSpPr>
            <a:spLocks noGrp="1"/>
          </p:cNvSpPr>
          <p:nvPr>
            <p:ph idx="1"/>
          </p:nvPr>
        </p:nvSpPr>
        <p:spPr/>
        <p:txBody>
          <a:bodyPr/>
          <a:lstStyle/>
          <a:p>
            <a:r>
              <a:rPr lang="en-IN" b="1" dirty="0"/>
              <a:t>Gauge charts</a:t>
            </a:r>
            <a:r>
              <a:rPr lang="en-IN" dirty="0"/>
              <a:t>, also known as dial </a:t>
            </a:r>
            <a:r>
              <a:rPr lang="en-IN" b="1" dirty="0"/>
              <a:t>charts</a:t>
            </a:r>
            <a:r>
              <a:rPr lang="en-IN" dirty="0"/>
              <a:t> or speedometer </a:t>
            </a:r>
            <a:r>
              <a:rPr lang="en-IN" b="1" dirty="0"/>
              <a:t>charts</a:t>
            </a:r>
            <a:r>
              <a:rPr lang="en-IN" dirty="0"/>
              <a:t>, use needles to show information as a reading on a dial.</a:t>
            </a:r>
          </a:p>
          <a:p>
            <a:r>
              <a:rPr lang="en-IN" dirty="0"/>
              <a:t>On a </a:t>
            </a:r>
            <a:r>
              <a:rPr lang="en-IN" b="1" dirty="0"/>
              <a:t>gauge chart</a:t>
            </a:r>
            <a:r>
              <a:rPr lang="en-IN" dirty="0"/>
              <a:t>, the value for each needle is read against the coloured data range or </a:t>
            </a:r>
            <a:r>
              <a:rPr lang="en-IN" b="1" dirty="0"/>
              <a:t>chart </a:t>
            </a:r>
            <a:r>
              <a:rPr lang="en-IN" dirty="0"/>
              <a:t>axis. </a:t>
            </a:r>
          </a:p>
          <a:p>
            <a:r>
              <a:rPr lang="en-IN" dirty="0"/>
              <a:t>This </a:t>
            </a:r>
            <a:r>
              <a:rPr lang="en-IN" b="1" dirty="0"/>
              <a:t>chart</a:t>
            </a:r>
            <a:r>
              <a:rPr lang="en-IN" dirty="0"/>
              <a:t> type is often used in executive dashboard reports to show key business indicators.</a:t>
            </a:r>
          </a:p>
        </p:txBody>
      </p:sp>
      <p:sp>
        <p:nvSpPr>
          <p:cNvPr id="3" name="Content Placeholder 2">
            <a:extLst>
              <a:ext uri="{FF2B5EF4-FFF2-40B4-BE49-F238E27FC236}">
                <a16:creationId xmlns:a16="http://schemas.microsoft.com/office/drawing/2014/main" id="{76AD8C82-6B53-4F25-896E-4B639D9E2C25}"/>
              </a:ext>
            </a:extLst>
          </p:cNvPr>
          <p:cNvSpPr>
            <a:spLocks noGrp="1"/>
          </p:cNvSpPr>
          <p:nvPr>
            <p:ph idx="10"/>
          </p:nvPr>
        </p:nvSpPr>
        <p:spPr/>
        <p:txBody>
          <a:bodyPr/>
          <a:lstStyle/>
          <a:p>
            <a:r>
              <a:rPr lang="en-IN" b="1" dirty="0"/>
              <a:t>Gauge charts</a:t>
            </a:r>
            <a:endParaRPr lang="en-IN" dirty="0"/>
          </a:p>
        </p:txBody>
      </p:sp>
    </p:spTree>
    <p:extLst>
      <p:ext uri="{BB962C8B-B14F-4D97-AF65-F5344CB8AC3E}">
        <p14:creationId xmlns:p14="http://schemas.microsoft.com/office/powerpoint/2010/main" val="26573125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screenshot of a computer&#10;&#10;Description automatically generated">
            <a:extLst>
              <a:ext uri="{FF2B5EF4-FFF2-40B4-BE49-F238E27FC236}">
                <a16:creationId xmlns:a16="http://schemas.microsoft.com/office/drawing/2014/main" id="{DD745F34-733D-4F3A-B1C8-B8B19071D15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1574" y="715168"/>
            <a:ext cx="10240920" cy="5760518"/>
          </a:xfrm>
        </p:spPr>
      </p:pic>
      <p:sp>
        <p:nvSpPr>
          <p:cNvPr id="3" name="Content Placeholder 2">
            <a:extLst>
              <a:ext uri="{FF2B5EF4-FFF2-40B4-BE49-F238E27FC236}">
                <a16:creationId xmlns:a16="http://schemas.microsoft.com/office/drawing/2014/main" id="{46E03288-5AF0-40D4-B19A-046020477A37}"/>
              </a:ext>
            </a:extLst>
          </p:cNvPr>
          <p:cNvSpPr>
            <a:spLocks noGrp="1"/>
          </p:cNvSpPr>
          <p:nvPr>
            <p:ph idx="10"/>
          </p:nvPr>
        </p:nvSpPr>
        <p:spPr/>
        <p:txBody>
          <a:bodyPr/>
          <a:lstStyle/>
          <a:p>
            <a:r>
              <a:rPr lang="en-IN" b="1" dirty="0"/>
              <a:t>Gauge charts</a:t>
            </a:r>
            <a:endParaRPr lang="en-IN" dirty="0"/>
          </a:p>
          <a:p>
            <a:endParaRPr lang="en-IN" dirty="0"/>
          </a:p>
        </p:txBody>
      </p:sp>
    </p:spTree>
    <p:extLst>
      <p:ext uri="{BB962C8B-B14F-4D97-AF65-F5344CB8AC3E}">
        <p14:creationId xmlns:p14="http://schemas.microsoft.com/office/powerpoint/2010/main" val="41793498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D257CF1-2744-4A38-8044-B30308977011}"/>
              </a:ext>
            </a:extLst>
          </p:cNvPr>
          <p:cNvSpPr>
            <a:spLocks noGrp="1"/>
          </p:cNvSpPr>
          <p:nvPr>
            <p:ph idx="1"/>
          </p:nvPr>
        </p:nvSpPr>
        <p:spPr/>
        <p:txBody>
          <a:bodyPr>
            <a:normAutofit fontScale="85000" lnSpcReduction="20000"/>
          </a:bodyPr>
          <a:lstStyle/>
          <a:p>
            <a:pPr marL="0" indent="0">
              <a:buNone/>
            </a:pPr>
            <a:r>
              <a:rPr lang="en-IN" dirty="0"/>
              <a:t>Steps to Create New Hierarchy </a:t>
            </a:r>
          </a:p>
          <a:p>
            <a:pPr marL="0" indent="0">
              <a:buNone/>
            </a:pPr>
            <a:r>
              <a:rPr lang="en-IN" dirty="0"/>
              <a:t>1) Right Click on the customer Country and click new hierarchy.</a:t>
            </a:r>
          </a:p>
          <a:p>
            <a:pPr marL="0" indent="0">
              <a:buNone/>
            </a:pPr>
            <a:r>
              <a:rPr lang="en-IN" dirty="0"/>
              <a:t>2) Rename the Hierarchy to Customer Geography.</a:t>
            </a:r>
          </a:p>
          <a:p>
            <a:pPr marL="0" indent="0">
              <a:buNone/>
            </a:pPr>
            <a:r>
              <a:rPr lang="en-IN" dirty="0"/>
              <a:t>3) Right Click on the Customer Location -&gt; Add to Hierarchy -&gt; Customer Hierarchy and  Add Customer Name also.</a:t>
            </a:r>
          </a:p>
          <a:p>
            <a:pPr marL="0" indent="0">
              <a:buNone/>
            </a:pPr>
            <a:r>
              <a:rPr lang="en-IN" dirty="0"/>
              <a:t>4) Add this Hierarchy in the column chart and add sales cost. </a:t>
            </a:r>
          </a:p>
          <a:p>
            <a:pPr marL="0" indent="0">
              <a:buNone/>
            </a:pPr>
            <a:r>
              <a:rPr lang="en-IN" dirty="0"/>
              <a:t>------------------------------------------------------------------------------------</a:t>
            </a:r>
          </a:p>
          <a:p>
            <a:pPr marL="0" indent="0">
              <a:buNone/>
            </a:pPr>
            <a:r>
              <a:rPr lang="en-IN" dirty="0"/>
              <a:t>Hands On Exercise </a:t>
            </a:r>
          </a:p>
          <a:p>
            <a:pPr marL="0" indent="0">
              <a:buNone/>
            </a:pPr>
            <a:r>
              <a:rPr lang="en-IN" dirty="0"/>
              <a:t>-------------------------------------------------------------------------------------</a:t>
            </a:r>
          </a:p>
          <a:p>
            <a:pPr marL="0" indent="0">
              <a:buNone/>
            </a:pPr>
            <a:r>
              <a:rPr lang="en-IN" dirty="0"/>
              <a:t>1) Create a Department Hierarchy using Department-&gt; Manager-&gt; Employee Name </a:t>
            </a:r>
          </a:p>
          <a:p>
            <a:pPr marL="0" indent="0">
              <a:buNone/>
            </a:pPr>
            <a:r>
              <a:rPr lang="en-IN" dirty="0"/>
              <a:t>2) Use this Hierarchy in waterfall chart. </a:t>
            </a:r>
          </a:p>
          <a:p>
            <a:pPr marL="0" indent="0">
              <a:buNone/>
            </a:pPr>
            <a:r>
              <a:rPr lang="en-IN" dirty="0"/>
              <a:t>3) Create a product </a:t>
            </a:r>
            <a:r>
              <a:rPr lang="en-IN" dirty="0" err="1"/>
              <a:t>Heirarchy</a:t>
            </a:r>
            <a:r>
              <a:rPr lang="en-IN" dirty="0"/>
              <a:t> using Item Category -&gt; Item Name </a:t>
            </a:r>
          </a:p>
          <a:p>
            <a:pPr marL="0" indent="0">
              <a:buNone/>
            </a:pPr>
            <a:r>
              <a:rPr lang="en-IN" dirty="0"/>
              <a:t>4) Create a funnel chart using </a:t>
            </a:r>
            <a:r>
              <a:rPr lang="en-IN" dirty="0" err="1"/>
              <a:t>Hierachy</a:t>
            </a:r>
            <a:r>
              <a:rPr lang="en-IN" dirty="0"/>
              <a:t>. </a:t>
            </a:r>
          </a:p>
          <a:p>
            <a:pPr marL="0" indent="0">
              <a:buNone/>
            </a:pPr>
            <a:r>
              <a:rPr lang="en-IN" dirty="0"/>
              <a:t>5) </a:t>
            </a:r>
            <a:r>
              <a:rPr lang="en-IN" dirty="0" err="1"/>
              <a:t>Notic</a:t>
            </a:r>
            <a:r>
              <a:rPr lang="en-IN" dirty="0"/>
              <a:t> the various drill down options.</a:t>
            </a:r>
          </a:p>
        </p:txBody>
      </p:sp>
      <p:sp>
        <p:nvSpPr>
          <p:cNvPr id="3" name="Content Placeholder 2">
            <a:extLst>
              <a:ext uri="{FF2B5EF4-FFF2-40B4-BE49-F238E27FC236}">
                <a16:creationId xmlns:a16="http://schemas.microsoft.com/office/drawing/2014/main" id="{633F5EFA-4579-4347-BCE3-DAC2E885A02E}"/>
              </a:ext>
            </a:extLst>
          </p:cNvPr>
          <p:cNvSpPr>
            <a:spLocks noGrp="1"/>
          </p:cNvSpPr>
          <p:nvPr>
            <p:ph idx="10"/>
          </p:nvPr>
        </p:nvSpPr>
        <p:spPr/>
        <p:txBody>
          <a:bodyPr/>
          <a:lstStyle/>
          <a:p>
            <a:r>
              <a:rPr lang="en-IN" dirty="0"/>
              <a:t>Create New Hierarchy </a:t>
            </a:r>
          </a:p>
        </p:txBody>
      </p:sp>
    </p:spTree>
    <p:extLst>
      <p:ext uri="{BB962C8B-B14F-4D97-AF65-F5344CB8AC3E}">
        <p14:creationId xmlns:p14="http://schemas.microsoft.com/office/powerpoint/2010/main" val="105584252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7AD8353-685C-4406-919C-D192C8B9C6DE}"/>
              </a:ext>
            </a:extLst>
          </p:cNvPr>
          <p:cNvSpPr>
            <a:spLocks noGrp="1"/>
          </p:cNvSpPr>
          <p:nvPr>
            <p:ph idx="1"/>
          </p:nvPr>
        </p:nvSpPr>
        <p:spPr/>
        <p:txBody>
          <a:bodyPr/>
          <a:lstStyle/>
          <a:p>
            <a:endParaRPr lang="en-IN"/>
          </a:p>
        </p:txBody>
      </p:sp>
      <p:sp>
        <p:nvSpPr>
          <p:cNvPr id="3" name="Content Placeholder 2">
            <a:extLst>
              <a:ext uri="{FF2B5EF4-FFF2-40B4-BE49-F238E27FC236}">
                <a16:creationId xmlns:a16="http://schemas.microsoft.com/office/drawing/2014/main" id="{9DA942B7-8C4D-43C2-881C-A40C9EB45752}"/>
              </a:ext>
            </a:extLst>
          </p:cNvPr>
          <p:cNvSpPr>
            <a:spLocks noGrp="1"/>
          </p:cNvSpPr>
          <p:nvPr>
            <p:ph idx="10"/>
          </p:nvPr>
        </p:nvSpPr>
        <p:spPr/>
        <p:txBody>
          <a:bodyPr/>
          <a:lstStyle/>
          <a:p>
            <a:endParaRPr lang="en-IN"/>
          </a:p>
        </p:txBody>
      </p:sp>
      <p:pic>
        <p:nvPicPr>
          <p:cNvPr id="4" name="Picture 3">
            <a:extLst>
              <a:ext uri="{FF2B5EF4-FFF2-40B4-BE49-F238E27FC236}">
                <a16:creationId xmlns:a16="http://schemas.microsoft.com/office/drawing/2014/main" id="{813F02F6-C0FF-4269-AFA7-8FF6055F0FD1}"/>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865426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FFD5E0A-33E7-48DA-B3DE-6CA00C7B864E}"/>
              </a:ext>
            </a:extLst>
          </p:cNvPr>
          <p:cNvSpPr>
            <a:spLocks noGrp="1"/>
          </p:cNvSpPr>
          <p:nvPr>
            <p:ph idx="1"/>
          </p:nvPr>
        </p:nvSpPr>
        <p:spPr/>
        <p:txBody>
          <a:bodyPr/>
          <a:lstStyle/>
          <a:p>
            <a:r>
              <a:rPr lang="en-IN" dirty="0"/>
              <a:t>Import table from MS Access [</a:t>
            </a:r>
            <a:r>
              <a:rPr lang="en-IN" dirty="0" err="1"/>
              <a:t>Sales_DB</a:t>
            </a:r>
            <a:r>
              <a:rPr lang="en-IN" dirty="0"/>
              <a:t>]  </a:t>
            </a:r>
          </a:p>
        </p:txBody>
      </p:sp>
      <p:sp>
        <p:nvSpPr>
          <p:cNvPr id="3" name="Content Placeholder 2">
            <a:extLst>
              <a:ext uri="{FF2B5EF4-FFF2-40B4-BE49-F238E27FC236}">
                <a16:creationId xmlns:a16="http://schemas.microsoft.com/office/drawing/2014/main" id="{0ACC62F5-0AB1-4E3F-91E7-5C2A5A1B55B7}"/>
              </a:ext>
            </a:extLst>
          </p:cNvPr>
          <p:cNvSpPr>
            <a:spLocks noGrp="1"/>
          </p:cNvSpPr>
          <p:nvPr>
            <p:ph idx="10"/>
          </p:nvPr>
        </p:nvSpPr>
        <p:spPr/>
        <p:txBody>
          <a:bodyPr/>
          <a:lstStyle/>
          <a:p>
            <a:r>
              <a:rPr lang="en-IN" dirty="0"/>
              <a:t>Import data from MS Access </a:t>
            </a:r>
          </a:p>
        </p:txBody>
      </p:sp>
      <p:pic>
        <p:nvPicPr>
          <p:cNvPr id="4" name="Picture 3">
            <a:extLst>
              <a:ext uri="{FF2B5EF4-FFF2-40B4-BE49-F238E27FC236}">
                <a16:creationId xmlns:a16="http://schemas.microsoft.com/office/drawing/2014/main" id="{D51FD101-C4FA-46C9-93BD-DA1311FCF80A}"/>
              </a:ext>
            </a:extLst>
          </p:cNvPr>
          <p:cNvPicPr>
            <a:picLocks noChangeAspect="1"/>
          </p:cNvPicPr>
          <p:nvPr/>
        </p:nvPicPr>
        <p:blipFill>
          <a:blip r:embed="rId2"/>
          <a:stretch>
            <a:fillRect/>
          </a:stretch>
        </p:blipFill>
        <p:spPr>
          <a:xfrm>
            <a:off x="103632" y="1301923"/>
            <a:ext cx="5514975" cy="5038725"/>
          </a:xfrm>
          <a:prstGeom prst="rect">
            <a:avLst/>
          </a:prstGeom>
        </p:spPr>
      </p:pic>
    </p:spTree>
    <p:extLst>
      <p:ext uri="{BB962C8B-B14F-4D97-AF65-F5344CB8AC3E}">
        <p14:creationId xmlns:p14="http://schemas.microsoft.com/office/powerpoint/2010/main" val="179724493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16ED426-F4AF-4044-8CE1-D8F612870772}"/>
              </a:ext>
            </a:extLst>
          </p:cNvPr>
          <p:cNvSpPr>
            <a:spLocks noGrp="1"/>
          </p:cNvSpPr>
          <p:nvPr>
            <p:ph idx="1"/>
          </p:nvPr>
        </p:nvSpPr>
        <p:spPr>
          <a:xfrm>
            <a:off x="301574" y="650655"/>
            <a:ext cx="11786794" cy="5427155"/>
          </a:xfrm>
        </p:spPr>
        <p:txBody>
          <a:bodyPr/>
          <a:lstStyle/>
          <a:p>
            <a:r>
              <a:rPr lang="en-IN" dirty="0"/>
              <a:t>A scatter chart always has two value axes to show one set of numerical data along a horizontal axis and another set of numerical values along a vertical axis. The chart displays points at the intersection of an x and y numerical value, combining these values into single data points. These data points may be distributed evenly or unevenly across the horizontal axis, depending on the data.</a:t>
            </a:r>
          </a:p>
          <a:p>
            <a:r>
              <a:rPr lang="en-IN" dirty="0"/>
              <a:t>A bubble chart replaces data points with bubbles, with the bubble </a:t>
            </a:r>
            <a:r>
              <a:rPr lang="en-IN" i="1" dirty="0"/>
              <a:t>size</a:t>
            </a:r>
            <a:r>
              <a:rPr lang="en-IN" dirty="0"/>
              <a:t> representing an additional dimension of the data.</a:t>
            </a:r>
          </a:p>
          <a:p>
            <a:endParaRPr lang="en-IN" dirty="0"/>
          </a:p>
        </p:txBody>
      </p:sp>
      <p:sp>
        <p:nvSpPr>
          <p:cNvPr id="3" name="Content Placeholder 2">
            <a:extLst>
              <a:ext uri="{FF2B5EF4-FFF2-40B4-BE49-F238E27FC236}">
                <a16:creationId xmlns:a16="http://schemas.microsoft.com/office/drawing/2014/main" id="{F24079B5-5488-4F3F-B772-B6FC33A0698C}"/>
              </a:ext>
            </a:extLst>
          </p:cNvPr>
          <p:cNvSpPr>
            <a:spLocks noGrp="1"/>
          </p:cNvSpPr>
          <p:nvPr>
            <p:ph idx="10"/>
          </p:nvPr>
        </p:nvSpPr>
        <p:spPr/>
        <p:txBody>
          <a:bodyPr/>
          <a:lstStyle/>
          <a:p>
            <a:r>
              <a:rPr lang="en-IN" dirty="0"/>
              <a:t>Scatter/Bubble Chart</a:t>
            </a:r>
          </a:p>
        </p:txBody>
      </p:sp>
      <p:pic>
        <p:nvPicPr>
          <p:cNvPr id="4" name="Picture 3">
            <a:extLst>
              <a:ext uri="{FF2B5EF4-FFF2-40B4-BE49-F238E27FC236}">
                <a16:creationId xmlns:a16="http://schemas.microsoft.com/office/drawing/2014/main" id="{62F7C7A9-87E1-417E-B492-83906DC80885}"/>
              </a:ext>
            </a:extLst>
          </p:cNvPr>
          <p:cNvPicPr>
            <a:picLocks noChangeAspect="1"/>
          </p:cNvPicPr>
          <p:nvPr/>
        </p:nvPicPr>
        <p:blipFill>
          <a:blip r:embed="rId2"/>
          <a:stretch>
            <a:fillRect/>
          </a:stretch>
        </p:blipFill>
        <p:spPr>
          <a:xfrm>
            <a:off x="706168" y="4098275"/>
            <a:ext cx="3350130" cy="2561864"/>
          </a:xfrm>
          <a:prstGeom prst="rect">
            <a:avLst/>
          </a:prstGeom>
        </p:spPr>
      </p:pic>
      <p:pic>
        <p:nvPicPr>
          <p:cNvPr id="5" name="Picture 4">
            <a:extLst>
              <a:ext uri="{FF2B5EF4-FFF2-40B4-BE49-F238E27FC236}">
                <a16:creationId xmlns:a16="http://schemas.microsoft.com/office/drawing/2014/main" id="{D1C6E16D-D5DE-43A7-9D73-3F456C4F6558}"/>
              </a:ext>
            </a:extLst>
          </p:cNvPr>
          <p:cNvPicPr>
            <a:picLocks noChangeAspect="1"/>
          </p:cNvPicPr>
          <p:nvPr/>
        </p:nvPicPr>
        <p:blipFill>
          <a:blip r:embed="rId3"/>
          <a:stretch>
            <a:fillRect/>
          </a:stretch>
        </p:blipFill>
        <p:spPr>
          <a:xfrm>
            <a:off x="4482925" y="4100863"/>
            <a:ext cx="2918380" cy="2586486"/>
          </a:xfrm>
          <a:prstGeom prst="rect">
            <a:avLst/>
          </a:prstGeom>
        </p:spPr>
      </p:pic>
    </p:spTree>
    <p:extLst>
      <p:ext uri="{BB962C8B-B14F-4D97-AF65-F5344CB8AC3E}">
        <p14:creationId xmlns:p14="http://schemas.microsoft.com/office/powerpoint/2010/main" val="112836172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A44CFAC-828E-4648-8FF5-9A0CB74FB3FF}"/>
              </a:ext>
            </a:extLst>
          </p:cNvPr>
          <p:cNvSpPr>
            <a:spLocks noGrp="1"/>
          </p:cNvSpPr>
          <p:nvPr>
            <p:ph idx="1"/>
          </p:nvPr>
        </p:nvSpPr>
        <p:spPr/>
        <p:txBody>
          <a:bodyPr>
            <a:normAutofit lnSpcReduction="10000"/>
          </a:bodyPr>
          <a:lstStyle/>
          <a:p>
            <a:r>
              <a:rPr lang="en-IN" dirty="0"/>
              <a:t>To show relationships between 2 (scatter) or 3 (bubble) </a:t>
            </a:r>
            <a:r>
              <a:rPr lang="en-IN" b="1" dirty="0"/>
              <a:t>numerical</a:t>
            </a:r>
            <a:r>
              <a:rPr lang="en-IN" dirty="0"/>
              <a:t> values.</a:t>
            </a:r>
          </a:p>
          <a:p>
            <a:r>
              <a:rPr lang="en-IN" dirty="0"/>
              <a:t>To plot two groups of numbers as one series of </a:t>
            </a:r>
            <a:r>
              <a:rPr lang="en-IN" dirty="0" err="1"/>
              <a:t>xy</a:t>
            </a:r>
            <a:r>
              <a:rPr lang="en-IN" dirty="0"/>
              <a:t> coordinates.</a:t>
            </a:r>
          </a:p>
          <a:p>
            <a:r>
              <a:rPr lang="en-IN" dirty="0"/>
              <a:t>Instead of a line chart when you want to change the scale of the horizontal axis</a:t>
            </a:r>
          </a:p>
          <a:p>
            <a:r>
              <a:rPr lang="en-IN" dirty="0"/>
              <a:t>To turn the horizontal axis into a logarithmic scale.</a:t>
            </a:r>
          </a:p>
          <a:p>
            <a:r>
              <a:rPr lang="en-IN" dirty="0"/>
              <a:t>To display worksheet data that includes pairs or grouped sets of values. In a scatter chart, you can adjust the independent scales of the axes to reveal more information about the grouped values.</a:t>
            </a:r>
          </a:p>
          <a:p>
            <a:r>
              <a:rPr lang="en-IN" dirty="0"/>
              <a:t>To show patterns in large sets of data, for example by showing linear or non-linear trends, clusters, and outliers.</a:t>
            </a:r>
          </a:p>
          <a:p>
            <a:r>
              <a:rPr lang="en-IN" dirty="0"/>
              <a:t>To compare large numbers of data points without regard to time. The more data that you include in a scatter chart, the better the comparisons that you can make.</a:t>
            </a:r>
          </a:p>
          <a:p>
            <a:endParaRPr lang="en-IN" dirty="0"/>
          </a:p>
        </p:txBody>
      </p:sp>
      <p:sp>
        <p:nvSpPr>
          <p:cNvPr id="3" name="Content Placeholder 2">
            <a:extLst>
              <a:ext uri="{FF2B5EF4-FFF2-40B4-BE49-F238E27FC236}">
                <a16:creationId xmlns:a16="http://schemas.microsoft.com/office/drawing/2014/main" id="{87EBC1CD-2A6C-4B72-AD79-144EC824BD7C}"/>
              </a:ext>
            </a:extLst>
          </p:cNvPr>
          <p:cNvSpPr>
            <a:spLocks noGrp="1"/>
          </p:cNvSpPr>
          <p:nvPr>
            <p:ph idx="10"/>
          </p:nvPr>
        </p:nvSpPr>
        <p:spPr/>
        <p:txBody>
          <a:bodyPr/>
          <a:lstStyle/>
          <a:p>
            <a:r>
              <a:rPr lang="en-IN" b="1" dirty="0"/>
              <a:t>When to use a scatter chart or bubble chart</a:t>
            </a:r>
          </a:p>
          <a:p>
            <a:endParaRPr lang="en-IN" dirty="0"/>
          </a:p>
        </p:txBody>
      </p:sp>
    </p:spTree>
    <p:extLst>
      <p:ext uri="{BB962C8B-B14F-4D97-AF65-F5344CB8AC3E}">
        <p14:creationId xmlns:p14="http://schemas.microsoft.com/office/powerpoint/2010/main" val="223428138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5817CF3-5AAC-4DD2-9F82-2EDB723F62C8}"/>
              </a:ext>
            </a:extLst>
          </p:cNvPr>
          <p:cNvSpPr>
            <a:spLocks noGrp="1"/>
          </p:cNvSpPr>
          <p:nvPr>
            <p:ph type="title"/>
          </p:nvPr>
        </p:nvSpPr>
        <p:spPr/>
        <p:txBody>
          <a:bodyPr/>
          <a:lstStyle/>
          <a:p>
            <a:r>
              <a:rPr lang="en-IN" dirty="0"/>
              <a:t>Introduction to DAX</a:t>
            </a:r>
          </a:p>
        </p:txBody>
      </p:sp>
    </p:spTree>
    <p:extLst>
      <p:ext uri="{BB962C8B-B14F-4D97-AF65-F5344CB8AC3E}">
        <p14:creationId xmlns:p14="http://schemas.microsoft.com/office/powerpoint/2010/main" val="64677885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9C55C56-C303-48AE-BD16-F61C18644268}"/>
              </a:ext>
            </a:extLst>
          </p:cNvPr>
          <p:cNvSpPr>
            <a:spLocks noGrp="1"/>
          </p:cNvSpPr>
          <p:nvPr>
            <p:ph idx="1"/>
          </p:nvPr>
        </p:nvSpPr>
        <p:spPr/>
        <p:txBody>
          <a:bodyPr/>
          <a:lstStyle/>
          <a:p>
            <a:r>
              <a:rPr lang="en-IN" dirty="0"/>
              <a:t>In Power BI, a defined calculation is called a measure.</a:t>
            </a:r>
          </a:p>
          <a:p>
            <a:r>
              <a:rPr lang="en-IN" dirty="0"/>
              <a:t>For example sums, averages, minimum or maximum values, counts, </a:t>
            </a:r>
            <a:br>
              <a:rPr lang="en-IN" dirty="0"/>
            </a:br>
            <a:r>
              <a:rPr lang="en-IN" dirty="0"/>
              <a:t>   or more advanced calculations you create yourself using a DAX formula</a:t>
            </a:r>
          </a:p>
          <a:p>
            <a:r>
              <a:rPr lang="en-IN" dirty="0"/>
              <a:t>With DAX you can define a measure of time once, and then slice it by as many different fields as you want from your data model.</a:t>
            </a:r>
          </a:p>
        </p:txBody>
      </p:sp>
      <p:sp>
        <p:nvSpPr>
          <p:cNvPr id="3" name="Content Placeholder 2">
            <a:extLst>
              <a:ext uri="{FF2B5EF4-FFF2-40B4-BE49-F238E27FC236}">
                <a16:creationId xmlns:a16="http://schemas.microsoft.com/office/drawing/2014/main" id="{828F70F1-5E55-45F1-A34A-EAB1DAE50130}"/>
              </a:ext>
            </a:extLst>
          </p:cNvPr>
          <p:cNvSpPr>
            <a:spLocks noGrp="1"/>
          </p:cNvSpPr>
          <p:nvPr>
            <p:ph idx="10"/>
          </p:nvPr>
        </p:nvSpPr>
        <p:spPr/>
        <p:txBody>
          <a:bodyPr/>
          <a:lstStyle/>
          <a:p>
            <a:r>
              <a:rPr lang="en-IN" b="1" dirty="0"/>
              <a:t>What is a measure in power bi?</a:t>
            </a:r>
          </a:p>
          <a:p>
            <a:endParaRPr lang="en-IN" dirty="0"/>
          </a:p>
        </p:txBody>
      </p:sp>
    </p:spTree>
    <p:extLst>
      <p:ext uri="{BB962C8B-B14F-4D97-AF65-F5344CB8AC3E}">
        <p14:creationId xmlns:p14="http://schemas.microsoft.com/office/powerpoint/2010/main" val="40184443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88993F-92F3-41D8-9445-43B90DDDB3E6}"/>
              </a:ext>
            </a:extLst>
          </p:cNvPr>
          <p:cNvSpPr>
            <a:spLocks noGrp="1"/>
          </p:cNvSpPr>
          <p:nvPr>
            <p:ph idx="1"/>
          </p:nvPr>
        </p:nvSpPr>
        <p:spPr/>
        <p:txBody>
          <a:bodyPr/>
          <a:lstStyle/>
          <a:p>
            <a:pPr>
              <a:lnSpc>
                <a:spcPct val="150000"/>
              </a:lnSpc>
            </a:pPr>
            <a:r>
              <a:rPr lang="en-IN" dirty="0"/>
              <a:t>Data Analysis Expressions is the native formula and query language for Microsoft PowerPivot, Power BI Desktop and SQL Server Analysis Services.</a:t>
            </a:r>
          </a:p>
          <a:p>
            <a:pPr>
              <a:lnSpc>
                <a:spcPct val="150000"/>
              </a:lnSpc>
            </a:pPr>
            <a:r>
              <a:rPr lang="en-IN" dirty="0"/>
              <a:t> There are two types of calculations in DAX: </a:t>
            </a:r>
          </a:p>
          <a:p>
            <a:pPr lvl="1">
              <a:lnSpc>
                <a:spcPct val="150000"/>
              </a:lnSpc>
            </a:pPr>
            <a:r>
              <a:rPr lang="en-IN" dirty="0"/>
              <a:t> Calculated Columns </a:t>
            </a:r>
          </a:p>
          <a:p>
            <a:pPr lvl="1">
              <a:lnSpc>
                <a:spcPct val="150000"/>
              </a:lnSpc>
            </a:pPr>
            <a:r>
              <a:rPr lang="en-IN" dirty="0"/>
              <a:t> Calculated Measures</a:t>
            </a:r>
          </a:p>
          <a:p>
            <a:pPr lvl="1">
              <a:lnSpc>
                <a:spcPct val="150000"/>
              </a:lnSpc>
            </a:pPr>
            <a:r>
              <a:rPr lang="en-IN" i="1" dirty="0"/>
              <a:t>Calculated column created time of data load. It is stored as part of table. </a:t>
            </a:r>
          </a:p>
          <a:p>
            <a:pPr lvl="1">
              <a:lnSpc>
                <a:spcPct val="150000"/>
              </a:lnSpc>
            </a:pPr>
            <a:r>
              <a:rPr lang="en-IN" i="1" dirty="0"/>
              <a:t>Measures: Its not store during the processing of data means load of data. It is calculated on fly means it is created based on the context. </a:t>
            </a:r>
          </a:p>
        </p:txBody>
      </p:sp>
      <p:sp>
        <p:nvSpPr>
          <p:cNvPr id="4" name="Content Placeholder 3">
            <a:extLst>
              <a:ext uri="{FF2B5EF4-FFF2-40B4-BE49-F238E27FC236}">
                <a16:creationId xmlns:a16="http://schemas.microsoft.com/office/drawing/2014/main" id="{D21C3764-5502-427A-94A5-E55D1EE11736}"/>
              </a:ext>
            </a:extLst>
          </p:cNvPr>
          <p:cNvSpPr>
            <a:spLocks noGrp="1"/>
          </p:cNvSpPr>
          <p:nvPr>
            <p:ph idx="10"/>
          </p:nvPr>
        </p:nvSpPr>
        <p:spPr/>
        <p:txBody>
          <a:bodyPr/>
          <a:lstStyle/>
          <a:p>
            <a:r>
              <a:rPr lang="en-IN" dirty="0"/>
              <a:t>DAX (</a:t>
            </a:r>
            <a:r>
              <a:rPr lang="en-IN" dirty="0">
                <a:solidFill>
                  <a:srgbClr val="FFC000"/>
                </a:solidFill>
              </a:rPr>
              <a:t>D</a:t>
            </a:r>
            <a:r>
              <a:rPr lang="en-IN" dirty="0"/>
              <a:t>ata </a:t>
            </a:r>
            <a:r>
              <a:rPr lang="en-IN" dirty="0">
                <a:solidFill>
                  <a:srgbClr val="FFC000"/>
                </a:solidFill>
              </a:rPr>
              <a:t>A</a:t>
            </a:r>
            <a:r>
              <a:rPr lang="en-IN" dirty="0"/>
              <a:t>nalysis and E</a:t>
            </a:r>
            <a:r>
              <a:rPr lang="en-IN" dirty="0">
                <a:solidFill>
                  <a:srgbClr val="FFC000"/>
                </a:solidFill>
              </a:rPr>
              <a:t>X</a:t>
            </a:r>
            <a:r>
              <a:rPr lang="en-IN" dirty="0"/>
              <a:t>pression) </a:t>
            </a:r>
          </a:p>
        </p:txBody>
      </p:sp>
    </p:spTree>
    <p:extLst>
      <p:ext uri="{BB962C8B-B14F-4D97-AF65-F5344CB8AC3E}">
        <p14:creationId xmlns:p14="http://schemas.microsoft.com/office/powerpoint/2010/main" val="1241889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B68B4BB-6F1C-4BB8-9F76-029A7A45B32D}"/>
              </a:ext>
            </a:extLst>
          </p:cNvPr>
          <p:cNvSpPr>
            <a:spLocks noGrp="1"/>
          </p:cNvSpPr>
          <p:nvPr>
            <p:ph idx="1"/>
          </p:nvPr>
        </p:nvSpPr>
        <p:spPr/>
        <p:txBody>
          <a:bodyPr>
            <a:normAutofit fontScale="85000" lnSpcReduction="20000"/>
          </a:bodyPr>
          <a:lstStyle/>
          <a:p>
            <a:r>
              <a:rPr lang="en-IN" dirty="0"/>
              <a:t>Create a Calculated Column sales. </a:t>
            </a:r>
          </a:p>
          <a:p>
            <a:pPr marL="457200" lvl="1" indent="0">
              <a:buNone/>
            </a:pPr>
            <a:r>
              <a:rPr lang="en-IN" dirty="0"/>
              <a:t>Sales = [</a:t>
            </a:r>
            <a:r>
              <a:rPr lang="en-IN" dirty="0" err="1"/>
              <a:t>Unit_</a:t>
            </a:r>
            <a:r>
              <a:rPr lang="en-IN" dirty="0" err="1">
                <a:solidFill>
                  <a:srgbClr val="002060"/>
                </a:solidFill>
              </a:rPr>
              <a:t>Price</a:t>
            </a:r>
            <a:r>
              <a:rPr lang="en-IN" dirty="0">
                <a:solidFill>
                  <a:srgbClr val="002060"/>
                </a:solidFill>
              </a:rPr>
              <a:t>]</a:t>
            </a:r>
            <a:r>
              <a:rPr lang="en-IN" dirty="0"/>
              <a:t> * [Qty]</a:t>
            </a:r>
          </a:p>
          <a:p>
            <a:pPr marL="457200" lvl="1" indent="0">
              <a:buNone/>
            </a:pPr>
            <a:endParaRPr lang="en-IN" dirty="0"/>
          </a:p>
          <a:p>
            <a:r>
              <a:rPr lang="en-IN" dirty="0"/>
              <a:t>Create another calculated column</a:t>
            </a:r>
          </a:p>
          <a:p>
            <a:pPr marL="457200" lvl="1" indent="0">
              <a:buNone/>
            </a:pPr>
            <a:r>
              <a:rPr lang="en-IN" dirty="0"/>
              <a:t> Cost = [</a:t>
            </a:r>
            <a:r>
              <a:rPr lang="en-IN" dirty="0" err="1"/>
              <a:t>Unit_</a:t>
            </a:r>
            <a:r>
              <a:rPr lang="en-IN" dirty="0" err="1">
                <a:solidFill>
                  <a:srgbClr val="00B050"/>
                </a:solidFill>
              </a:rPr>
              <a:t>Cost</a:t>
            </a:r>
            <a:r>
              <a:rPr lang="en-IN" dirty="0">
                <a:solidFill>
                  <a:srgbClr val="00B050"/>
                </a:solidFill>
              </a:rPr>
              <a:t>]</a:t>
            </a:r>
            <a:r>
              <a:rPr lang="en-IN" dirty="0"/>
              <a:t> * [Qty]</a:t>
            </a:r>
          </a:p>
          <a:p>
            <a:pPr marL="457200" lvl="1" indent="0">
              <a:buNone/>
            </a:pPr>
            <a:endParaRPr lang="en-IN" dirty="0"/>
          </a:p>
          <a:p>
            <a:r>
              <a:rPr lang="en-IN" dirty="0"/>
              <a:t>Create a calculated column for Sales-to-Cost Ratio = [Sales] / [Cost]</a:t>
            </a:r>
          </a:p>
          <a:p>
            <a:pPr marL="0" indent="0">
              <a:buNone/>
            </a:pPr>
            <a:br>
              <a:rPr lang="en-IN" dirty="0"/>
            </a:br>
            <a:r>
              <a:rPr lang="en-IN" dirty="0"/>
              <a:t>Hands on  </a:t>
            </a:r>
          </a:p>
          <a:p>
            <a:pPr marL="0" indent="0">
              <a:buNone/>
            </a:pPr>
            <a:r>
              <a:rPr lang="en-IN" dirty="0"/>
              <a:t>1- Create a calculated column for Gross Profit = [Sales] – [Cost]</a:t>
            </a:r>
          </a:p>
          <a:p>
            <a:pPr marL="0" indent="0">
              <a:buNone/>
            </a:pPr>
            <a:r>
              <a:rPr lang="en-IN" dirty="0"/>
              <a:t>2- Create column chart depicting Sales, Cost and Profit.</a:t>
            </a:r>
          </a:p>
          <a:p>
            <a:pPr marL="0" indent="0">
              <a:buNone/>
            </a:pPr>
            <a:endParaRPr lang="en-IN" dirty="0"/>
          </a:p>
          <a:p>
            <a:pPr marL="0" indent="0">
              <a:buNone/>
            </a:pPr>
            <a:r>
              <a:rPr lang="en-IN" dirty="0"/>
              <a:t>Hands on </a:t>
            </a:r>
          </a:p>
          <a:p>
            <a:pPr marL="0" indent="0">
              <a:buNone/>
            </a:pPr>
            <a:r>
              <a:rPr lang="en-IN" dirty="0"/>
              <a:t>1- Create a Calculated Column to do </a:t>
            </a:r>
            <a:r>
              <a:rPr lang="en-IN" dirty="0" err="1"/>
              <a:t>Shipment_Price</a:t>
            </a:r>
            <a:r>
              <a:rPr lang="en-IN" dirty="0"/>
              <a:t> = UNT_PRICE * QTY</a:t>
            </a:r>
          </a:p>
          <a:p>
            <a:pPr marL="0" indent="0">
              <a:buNone/>
            </a:pPr>
            <a:r>
              <a:rPr lang="en-IN" dirty="0"/>
              <a:t>2- Create a Calendar Table </a:t>
            </a:r>
          </a:p>
        </p:txBody>
      </p:sp>
      <p:sp>
        <p:nvSpPr>
          <p:cNvPr id="3" name="Content Placeholder 2">
            <a:extLst>
              <a:ext uri="{FF2B5EF4-FFF2-40B4-BE49-F238E27FC236}">
                <a16:creationId xmlns:a16="http://schemas.microsoft.com/office/drawing/2014/main" id="{244E4587-B1A3-40D6-9240-243D36ED9441}"/>
              </a:ext>
            </a:extLst>
          </p:cNvPr>
          <p:cNvSpPr>
            <a:spLocks noGrp="1"/>
          </p:cNvSpPr>
          <p:nvPr>
            <p:ph idx="10"/>
          </p:nvPr>
        </p:nvSpPr>
        <p:spPr/>
        <p:txBody>
          <a:bodyPr/>
          <a:lstStyle/>
          <a:p>
            <a:r>
              <a:rPr lang="en-IN" dirty="0"/>
              <a:t>Calculated Column</a:t>
            </a:r>
          </a:p>
        </p:txBody>
      </p:sp>
      <p:pic>
        <p:nvPicPr>
          <p:cNvPr id="4" name="Picture 3">
            <a:extLst>
              <a:ext uri="{FF2B5EF4-FFF2-40B4-BE49-F238E27FC236}">
                <a16:creationId xmlns:a16="http://schemas.microsoft.com/office/drawing/2014/main" id="{2AFF8E6E-7D1B-46FA-87ED-DED7813378BC}"/>
              </a:ext>
            </a:extLst>
          </p:cNvPr>
          <p:cNvPicPr>
            <a:picLocks noChangeAspect="1"/>
          </p:cNvPicPr>
          <p:nvPr/>
        </p:nvPicPr>
        <p:blipFill>
          <a:blip r:embed="rId2"/>
          <a:stretch>
            <a:fillRect/>
          </a:stretch>
        </p:blipFill>
        <p:spPr>
          <a:xfrm>
            <a:off x="1754907" y="3122762"/>
            <a:ext cx="679813" cy="381451"/>
          </a:xfrm>
          <a:prstGeom prst="rect">
            <a:avLst/>
          </a:prstGeom>
        </p:spPr>
      </p:pic>
      <p:pic>
        <p:nvPicPr>
          <p:cNvPr id="5" name="Picture 4">
            <a:extLst>
              <a:ext uri="{FF2B5EF4-FFF2-40B4-BE49-F238E27FC236}">
                <a16:creationId xmlns:a16="http://schemas.microsoft.com/office/drawing/2014/main" id="{B6179772-6EC4-4DA5-86F5-06C9677BEB96}"/>
              </a:ext>
            </a:extLst>
          </p:cNvPr>
          <p:cNvPicPr>
            <a:picLocks noChangeAspect="1"/>
          </p:cNvPicPr>
          <p:nvPr/>
        </p:nvPicPr>
        <p:blipFill>
          <a:blip r:embed="rId2"/>
          <a:stretch>
            <a:fillRect/>
          </a:stretch>
        </p:blipFill>
        <p:spPr>
          <a:xfrm>
            <a:off x="1773378" y="4683704"/>
            <a:ext cx="679813" cy="381451"/>
          </a:xfrm>
          <a:prstGeom prst="rect">
            <a:avLst/>
          </a:prstGeom>
        </p:spPr>
      </p:pic>
      <p:cxnSp>
        <p:nvCxnSpPr>
          <p:cNvPr id="7" name="Straight Connector 6">
            <a:extLst>
              <a:ext uri="{FF2B5EF4-FFF2-40B4-BE49-F238E27FC236}">
                <a16:creationId xmlns:a16="http://schemas.microsoft.com/office/drawing/2014/main" id="{D7FBD07E-B362-41B8-AB2D-2EA307453563}"/>
              </a:ext>
            </a:extLst>
          </p:cNvPr>
          <p:cNvCxnSpPr/>
          <p:nvPr/>
        </p:nvCxnSpPr>
        <p:spPr>
          <a:xfrm>
            <a:off x="405353" y="3122762"/>
            <a:ext cx="11180189" cy="72925"/>
          </a:xfrm>
          <a:prstGeom prst="line">
            <a:avLst/>
          </a:prstGeom>
          <a:scene3d>
            <a:camera prst="orthographicFront"/>
            <a:lightRig rig="threePt" dir="t"/>
          </a:scene3d>
          <a:sp3d>
            <a:bevelT/>
          </a:sp3d>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p14="http://schemas.microsoft.com/office/powerpoint/2010/main" val="1242379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5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Effect transition="in" filter="fade">
                                      <p:cBhvr>
                                        <p:cTn id="15" dur="500"/>
                                        <p:tgtEl>
                                          <p:spTgt spid="2">
                                            <p:txEl>
                                              <p:pRg st="3" end="3"/>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fade">
                                      <p:cBhvr>
                                        <p:cTn id="18" dur="500"/>
                                        <p:tgtEl>
                                          <p:spTgt spid="2">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animEffect transition="in" filter="fade">
                                      <p:cBhvr>
                                        <p:cTn id="23" dur="500"/>
                                        <p:tgtEl>
                                          <p:spTgt spid="2">
                                            <p:txEl>
                                              <p:pRg st="6" end="6"/>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
                                            <p:txEl>
                                              <p:pRg st="7" end="7"/>
                                            </p:txEl>
                                          </p:spTgt>
                                        </p:tgtEl>
                                        <p:attrNameLst>
                                          <p:attrName>style.visibility</p:attrName>
                                        </p:attrNameLst>
                                      </p:cBhvr>
                                      <p:to>
                                        <p:strVal val="visible"/>
                                      </p:to>
                                    </p:set>
                                    <p:animEffect transition="in" filter="fade">
                                      <p:cBhvr>
                                        <p:cTn id="33" dur="500"/>
                                        <p:tgtEl>
                                          <p:spTgt spid="2">
                                            <p:txEl>
                                              <p:pRg st="7" end="7"/>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2">
                                            <p:txEl>
                                              <p:pRg st="8" end="8"/>
                                            </p:txEl>
                                          </p:spTgt>
                                        </p:tgtEl>
                                        <p:attrNameLst>
                                          <p:attrName>style.visibility</p:attrName>
                                        </p:attrNameLst>
                                      </p:cBhvr>
                                      <p:to>
                                        <p:strVal val="visible"/>
                                      </p:to>
                                    </p:set>
                                    <p:animEffect transition="in" filter="fade">
                                      <p:cBhvr>
                                        <p:cTn id="38" dur="500"/>
                                        <p:tgtEl>
                                          <p:spTgt spid="2">
                                            <p:txEl>
                                              <p:pRg st="8" end="8"/>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500"/>
                                        <p:tgtEl>
                                          <p:spTgt spid="4"/>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2">
                                            <p:txEl>
                                              <p:pRg st="9" end="9"/>
                                            </p:txEl>
                                          </p:spTgt>
                                        </p:tgtEl>
                                        <p:attrNameLst>
                                          <p:attrName>style.visibility</p:attrName>
                                        </p:attrNameLst>
                                      </p:cBhvr>
                                      <p:to>
                                        <p:strVal val="visible"/>
                                      </p:to>
                                    </p:set>
                                    <p:animEffect transition="in" filter="fade">
                                      <p:cBhvr>
                                        <p:cTn id="46" dur="500"/>
                                        <p:tgtEl>
                                          <p:spTgt spid="2">
                                            <p:txEl>
                                              <p:pRg st="9" end="9"/>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2">
                                            <p:txEl>
                                              <p:pRg st="11" end="11"/>
                                            </p:txEl>
                                          </p:spTgt>
                                        </p:tgtEl>
                                        <p:attrNameLst>
                                          <p:attrName>style.visibility</p:attrName>
                                        </p:attrNameLst>
                                      </p:cBhvr>
                                      <p:to>
                                        <p:strVal val="visible"/>
                                      </p:to>
                                    </p:set>
                                    <p:animEffect transition="in" filter="fade">
                                      <p:cBhvr>
                                        <p:cTn id="51" dur="500"/>
                                        <p:tgtEl>
                                          <p:spTgt spid="2">
                                            <p:txEl>
                                              <p:pRg st="11" end="11"/>
                                            </p:txEl>
                                          </p:spTgt>
                                        </p:tgtEl>
                                      </p:cBhvr>
                                    </p:animEffect>
                                  </p:childTnLst>
                                </p:cTn>
                              </p:par>
                              <p:par>
                                <p:cTn id="52" presetID="10" presetClass="entr" presetSubtype="0" fill="hold" nodeType="withEffect">
                                  <p:stCondLst>
                                    <p:cond delay="0"/>
                                  </p:stCondLst>
                                  <p:childTnLst>
                                    <p:set>
                                      <p:cBhvr>
                                        <p:cTn id="53" dur="1" fill="hold">
                                          <p:stCondLst>
                                            <p:cond delay="0"/>
                                          </p:stCondLst>
                                        </p:cTn>
                                        <p:tgtEl>
                                          <p:spTgt spid="5"/>
                                        </p:tgtEl>
                                        <p:attrNameLst>
                                          <p:attrName>style.visibility</p:attrName>
                                        </p:attrNameLst>
                                      </p:cBhvr>
                                      <p:to>
                                        <p:strVal val="visible"/>
                                      </p:to>
                                    </p:set>
                                    <p:animEffect transition="in" filter="fade">
                                      <p:cBhvr>
                                        <p:cTn id="54" dur="500"/>
                                        <p:tgtEl>
                                          <p:spTgt spid="5"/>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2">
                                            <p:txEl>
                                              <p:pRg st="12" end="12"/>
                                            </p:txEl>
                                          </p:spTgt>
                                        </p:tgtEl>
                                        <p:attrNameLst>
                                          <p:attrName>style.visibility</p:attrName>
                                        </p:attrNameLst>
                                      </p:cBhvr>
                                      <p:to>
                                        <p:strVal val="visible"/>
                                      </p:to>
                                    </p:set>
                                    <p:animEffect transition="in" filter="fade">
                                      <p:cBhvr>
                                        <p:cTn id="59" dur="500"/>
                                        <p:tgtEl>
                                          <p:spTgt spid="2">
                                            <p:txEl>
                                              <p:pRg st="12" end="12"/>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2">
                                            <p:txEl>
                                              <p:pRg st="13" end="13"/>
                                            </p:txEl>
                                          </p:spTgt>
                                        </p:tgtEl>
                                        <p:attrNameLst>
                                          <p:attrName>style.visibility</p:attrName>
                                        </p:attrNameLst>
                                      </p:cBhvr>
                                      <p:to>
                                        <p:strVal val="visible"/>
                                      </p:to>
                                    </p:set>
                                    <p:animEffect transition="in" filter="fade">
                                      <p:cBhvr>
                                        <p:cTn id="64" dur="500"/>
                                        <p:tgtEl>
                                          <p:spTgt spid="2">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D15D8E7-D07A-4ADB-B8B2-D56DB4D415A1}"/>
              </a:ext>
            </a:extLst>
          </p:cNvPr>
          <p:cNvSpPr>
            <a:spLocks noGrp="1"/>
          </p:cNvSpPr>
          <p:nvPr>
            <p:ph idx="1"/>
          </p:nvPr>
        </p:nvSpPr>
        <p:spPr>
          <a:xfrm>
            <a:off x="301574" y="749808"/>
            <a:ext cx="11786794" cy="6013280"/>
          </a:xfrm>
        </p:spPr>
        <p:txBody>
          <a:bodyPr>
            <a:normAutofit fontScale="77500" lnSpcReduction="20000"/>
          </a:bodyPr>
          <a:lstStyle/>
          <a:p>
            <a:r>
              <a:rPr lang="en-IN" sz="2600" dirty="0"/>
              <a:t>Create a Calendar Table.</a:t>
            </a:r>
          </a:p>
          <a:p>
            <a:r>
              <a:rPr lang="en-IN" sz="2600" dirty="0" err="1"/>
              <a:t>Goto</a:t>
            </a:r>
            <a:r>
              <a:rPr lang="en-IN" sz="2600" dirty="0"/>
              <a:t> Data on the left side. Click on the Modeling menu tab on the top.</a:t>
            </a:r>
          </a:p>
          <a:p>
            <a:r>
              <a:rPr lang="en-IN" sz="2600" dirty="0"/>
              <a:t>Click on New Table. </a:t>
            </a:r>
            <a:br>
              <a:rPr lang="en-IN" dirty="0"/>
            </a:br>
            <a:endParaRPr lang="en-IN" dirty="0"/>
          </a:p>
          <a:p>
            <a:pPr marL="0" indent="0">
              <a:buNone/>
            </a:pPr>
            <a:br>
              <a:rPr lang="en-IN" dirty="0"/>
            </a:br>
            <a:r>
              <a:rPr lang="en-IN" dirty="0"/>
              <a:t> </a:t>
            </a:r>
            <a:br>
              <a:rPr lang="en-IN" dirty="0"/>
            </a:br>
            <a:r>
              <a:rPr lang="en-IN" dirty="0"/>
              <a:t> </a:t>
            </a:r>
            <a:br>
              <a:rPr lang="en-IN" dirty="0"/>
            </a:br>
            <a:r>
              <a:rPr lang="en-IN" dirty="0"/>
              <a:t> </a:t>
            </a:r>
          </a:p>
          <a:p>
            <a:pPr marL="0" indent="0">
              <a:buNone/>
            </a:pPr>
            <a:endParaRPr lang="en-IN" sz="2000" dirty="0"/>
          </a:p>
          <a:p>
            <a:pPr marL="0" indent="0">
              <a:buNone/>
            </a:pPr>
            <a:r>
              <a:rPr lang="en-IN" sz="2000" dirty="0"/>
              <a:t> </a:t>
            </a:r>
            <a:r>
              <a:rPr lang="en-IN" sz="2000" dirty="0" err="1"/>
              <a:t>D_Calendar</a:t>
            </a:r>
            <a:r>
              <a:rPr lang="en-IN" sz="2000" dirty="0"/>
              <a:t> = ADDCOLUMNS ( CALENDAR (DATE(2000,1,1), DATE(2049,12,31)), </a:t>
            </a:r>
          </a:p>
          <a:p>
            <a:pPr marL="0" indent="0">
              <a:buNone/>
            </a:pPr>
            <a:r>
              <a:rPr lang="en-IN" sz="2000" dirty="0"/>
              <a:t> "Year", YEAR ( [Date] ),</a:t>
            </a:r>
          </a:p>
          <a:p>
            <a:pPr marL="0" indent="0">
              <a:buNone/>
            </a:pPr>
            <a:r>
              <a:rPr lang="en-IN" sz="2000" dirty="0"/>
              <a:t> "Month", FORMAT ( [Date], "MM" ),</a:t>
            </a:r>
          </a:p>
          <a:p>
            <a:pPr marL="0" indent="0">
              <a:buNone/>
            </a:pPr>
            <a:r>
              <a:rPr lang="en-IN" sz="2000" dirty="0"/>
              <a:t> "</a:t>
            </a:r>
            <a:r>
              <a:rPr lang="en-IN" sz="2000" dirty="0" err="1"/>
              <a:t>Year_Month</a:t>
            </a:r>
            <a:r>
              <a:rPr lang="en-IN" sz="2000" dirty="0"/>
              <a:t>", FORMAT ( [Date], "YYYY-MM" ),</a:t>
            </a:r>
          </a:p>
          <a:p>
            <a:pPr marL="0" indent="0">
              <a:buNone/>
            </a:pPr>
            <a:r>
              <a:rPr lang="en-IN" sz="2000" dirty="0"/>
              <a:t> "</a:t>
            </a:r>
            <a:r>
              <a:rPr lang="en-IN" sz="2000" dirty="0" err="1"/>
              <a:t>Year_Month_Name</a:t>
            </a:r>
            <a:r>
              <a:rPr lang="en-IN" sz="2000" dirty="0"/>
              <a:t>", FORMAT ( [Date], "YYYY-mmm" ),</a:t>
            </a:r>
          </a:p>
          <a:p>
            <a:pPr marL="0" indent="0">
              <a:buNone/>
            </a:pPr>
            <a:r>
              <a:rPr lang="en-IN" sz="2000" dirty="0"/>
              <a:t> "</a:t>
            </a:r>
            <a:r>
              <a:rPr lang="en-IN" sz="2000" dirty="0" err="1"/>
              <a:t>Month_Name</a:t>
            </a:r>
            <a:r>
              <a:rPr lang="en-IN" sz="2000" dirty="0"/>
              <a:t>", FORMAT ( [Date], "mmm" ), </a:t>
            </a:r>
          </a:p>
          <a:p>
            <a:pPr marL="0" indent="0">
              <a:buNone/>
            </a:pPr>
            <a:r>
              <a:rPr lang="en-IN" sz="2000" dirty="0"/>
              <a:t> "Week", WEEKDAY ( [Date] ), </a:t>
            </a:r>
          </a:p>
          <a:p>
            <a:pPr marL="0" indent="0">
              <a:buNone/>
            </a:pPr>
            <a:r>
              <a:rPr lang="en-IN" sz="2000" dirty="0"/>
              <a:t> "</a:t>
            </a:r>
            <a:r>
              <a:rPr lang="en-IN" sz="2000" dirty="0" err="1"/>
              <a:t>Week_Day</a:t>
            </a:r>
            <a:r>
              <a:rPr lang="en-IN" sz="2000" dirty="0"/>
              <a:t>", FORMAT ( [Date], "</a:t>
            </a:r>
            <a:r>
              <a:rPr lang="en-IN" sz="2000" dirty="0" err="1"/>
              <a:t>dddd</a:t>
            </a:r>
            <a:r>
              <a:rPr lang="en-IN" sz="2000" dirty="0"/>
              <a:t>" ),</a:t>
            </a:r>
          </a:p>
          <a:p>
            <a:pPr marL="0" indent="0">
              <a:buNone/>
            </a:pPr>
            <a:r>
              <a:rPr lang="en-IN" sz="2000" dirty="0"/>
              <a:t> "</a:t>
            </a:r>
            <a:r>
              <a:rPr lang="en-IN" sz="2000" dirty="0" err="1"/>
              <a:t>Qtr</a:t>
            </a:r>
            <a:r>
              <a:rPr lang="en-IN" sz="2000" dirty="0"/>
              <a:t>", "Q" &amp; FORMAT ( [Date], "Q" ), </a:t>
            </a:r>
          </a:p>
          <a:p>
            <a:pPr marL="0" indent="0">
              <a:buNone/>
            </a:pPr>
            <a:r>
              <a:rPr lang="en-IN" sz="2000" dirty="0"/>
              <a:t> "</a:t>
            </a:r>
            <a:r>
              <a:rPr lang="en-IN" sz="2000" dirty="0" err="1"/>
              <a:t>Year_Qtr</a:t>
            </a:r>
            <a:r>
              <a:rPr lang="en-IN" sz="2000" dirty="0"/>
              <a:t>", FORMAT ( [Date], "YYYY" ) &amp; "-Q" &amp; FORMAT ( [Date], "Q" )) </a:t>
            </a:r>
            <a:br>
              <a:rPr lang="en-IN" sz="2000" dirty="0"/>
            </a:br>
            <a:endParaRPr lang="en-IN" dirty="0"/>
          </a:p>
        </p:txBody>
      </p:sp>
      <p:sp>
        <p:nvSpPr>
          <p:cNvPr id="3" name="Content Placeholder 2">
            <a:extLst>
              <a:ext uri="{FF2B5EF4-FFF2-40B4-BE49-F238E27FC236}">
                <a16:creationId xmlns:a16="http://schemas.microsoft.com/office/drawing/2014/main" id="{768FABD1-2A3C-4359-BAB2-896AA8F3D50B}"/>
              </a:ext>
            </a:extLst>
          </p:cNvPr>
          <p:cNvSpPr>
            <a:spLocks noGrp="1"/>
          </p:cNvSpPr>
          <p:nvPr>
            <p:ph idx="10"/>
          </p:nvPr>
        </p:nvSpPr>
        <p:spPr/>
        <p:txBody>
          <a:bodyPr/>
          <a:lstStyle/>
          <a:p>
            <a:r>
              <a:rPr lang="en-IN" dirty="0"/>
              <a:t>Create a Calendar Table </a:t>
            </a:r>
          </a:p>
        </p:txBody>
      </p:sp>
      <p:pic>
        <p:nvPicPr>
          <p:cNvPr id="5" name="Picture 4">
            <a:extLst>
              <a:ext uri="{FF2B5EF4-FFF2-40B4-BE49-F238E27FC236}">
                <a16:creationId xmlns:a16="http://schemas.microsoft.com/office/drawing/2014/main" id="{2B040A9F-B26D-4A46-B32C-0426B4E70DDD}"/>
              </a:ext>
            </a:extLst>
          </p:cNvPr>
          <p:cNvPicPr>
            <a:picLocks noChangeAspect="1"/>
          </p:cNvPicPr>
          <p:nvPr/>
        </p:nvPicPr>
        <p:blipFill>
          <a:blip r:embed="rId2"/>
          <a:stretch>
            <a:fillRect/>
          </a:stretch>
        </p:blipFill>
        <p:spPr>
          <a:xfrm>
            <a:off x="443344" y="1691361"/>
            <a:ext cx="7943477" cy="1654511"/>
          </a:xfrm>
          <a:prstGeom prst="rect">
            <a:avLst/>
          </a:prstGeom>
        </p:spPr>
      </p:pic>
    </p:spTree>
    <p:extLst>
      <p:ext uri="{BB962C8B-B14F-4D97-AF65-F5344CB8AC3E}">
        <p14:creationId xmlns:p14="http://schemas.microsoft.com/office/powerpoint/2010/main" val="154953738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11A60FAB-04A0-41DA-ACF7-6AEF9D5356B0}"/>
              </a:ext>
            </a:extLst>
          </p:cNvPr>
          <p:cNvPicPr>
            <a:picLocks noGrp="1" noChangeAspect="1"/>
          </p:cNvPicPr>
          <p:nvPr>
            <p:ph idx="1"/>
          </p:nvPr>
        </p:nvPicPr>
        <p:blipFill>
          <a:blip r:embed="rId2"/>
          <a:stretch>
            <a:fillRect/>
          </a:stretch>
        </p:blipFill>
        <p:spPr>
          <a:xfrm>
            <a:off x="207909" y="849701"/>
            <a:ext cx="7657143" cy="3209524"/>
          </a:xfrm>
          <a:prstGeom prst="rect">
            <a:avLst/>
          </a:prstGeom>
        </p:spPr>
      </p:pic>
      <p:sp>
        <p:nvSpPr>
          <p:cNvPr id="3" name="Content Placeholder 2">
            <a:extLst>
              <a:ext uri="{FF2B5EF4-FFF2-40B4-BE49-F238E27FC236}">
                <a16:creationId xmlns:a16="http://schemas.microsoft.com/office/drawing/2014/main" id="{E870E645-E11C-4806-B053-5956FEB4FA69}"/>
              </a:ext>
            </a:extLst>
          </p:cNvPr>
          <p:cNvSpPr>
            <a:spLocks noGrp="1"/>
          </p:cNvSpPr>
          <p:nvPr>
            <p:ph idx="10"/>
          </p:nvPr>
        </p:nvSpPr>
        <p:spPr/>
        <p:txBody>
          <a:bodyPr/>
          <a:lstStyle/>
          <a:p>
            <a:r>
              <a:rPr lang="en-IN" dirty="0"/>
              <a:t>Create Calculated Measure using SUM function </a:t>
            </a:r>
          </a:p>
        </p:txBody>
      </p:sp>
      <p:sp>
        <p:nvSpPr>
          <p:cNvPr id="5" name="TextBox 4">
            <a:extLst>
              <a:ext uri="{FF2B5EF4-FFF2-40B4-BE49-F238E27FC236}">
                <a16:creationId xmlns:a16="http://schemas.microsoft.com/office/drawing/2014/main" id="{CFAFE842-D61F-44A4-94A2-A1B80E6E384C}"/>
              </a:ext>
            </a:extLst>
          </p:cNvPr>
          <p:cNvSpPr txBox="1"/>
          <p:nvPr/>
        </p:nvSpPr>
        <p:spPr>
          <a:xfrm>
            <a:off x="461818" y="4424218"/>
            <a:ext cx="10935855" cy="369332"/>
          </a:xfrm>
          <a:prstGeom prst="rect">
            <a:avLst/>
          </a:prstGeom>
          <a:noFill/>
        </p:spPr>
        <p:txBody>
          <a:bodyPr wrap="square" rtlCol="0">
            <a:spAutoFit/>
          </a:bodyPr>
          <a:lstStyle/>
          <a:p>
            <a:r>
              <a:rPr lang="en-IN" dirty="0"/>
              <a:t>Create a calculated measure for </a:t>
            </a:r>
            <a:r>
              <a:rPr lang="en-IN" dirty="0">
                <a:solidFill>
                  <a:schemeClr val="accent4"/>
                </a:solidFill>
              </a:rPr>
              <a:t>Sales To Cost ratio </a:t>
            </a:r>
            <a:r>
              <a:rPr lang="en-IN" dirty="0"/>
              <a:t>= Sum(</a:t>
            </a:r>
            <a:r>
              <a:rPr lang="en-IN" dirty="0">
                <a:solidFill>
                  <a:srgbClr val="00B050"/>
                </a:solidFill>
              </a:rPr>
              <a:t>F_SALES</a:t>
            </a:r>
            <a:r>
              <a:rPr lang="en-IN" dirty="0"/>
              <a:t>[Sales])/Sum(</a:t>
            </a:r>
            <a:r>
              <a:rPr lang="en-IN" dirty="0">
                <a:solidFill>
                  <a:srgbClr val="00B050"/>
                </a:solidFill>
              </a:rPr>
              <a:t>F_SALES</a:t>
            </a:r>
            <a:r>
              <a:rPr lang="en-IN" dirty="0"/>
              <a:t>[Cost]) </a:t>
            </a:r>
          </a:p>
        </p:txBody>
      </p:sp>
    </p:spTree>
    <p:extLst>
      <p:ext uri="{BB962C8B-B14F-4D97-AF65-F5344CB8AC3E}">
        <p14:creationId xmlns:p14="http://schemas.microsoft.com/office/powerpoint/2010/main" val="705290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EE6DEBD-C5D3-4499-9ECE-738C777F1104}"/>
              </a:ext>
            </a:extLst>
          </p:cNvPr>
          <p:cNvSpPr>
            <a:spLocks noGrp="1"/>
          </p:cNvSpPr>
          <p:nvPr>
            <p:ph idx="1"/>
          </p:nvPr>
        </p:nvSpPr>
        <p:spPr/>
        <p:txBody>
          <a:bodyPr>
            <a:normAutofit lnSpcReduction="10000"/>
          </a:bodyPr>
          <a:lstStyle/>
          <a:p>
            <a:r>
              <a:rPr lang="en-IN" dirty="0"/>
              <a:t>Create a list with Customer Type Category, Qty, Customer Country.</a:t>
            </a:r>
          </a:p>
          <a:p>
            <a:r>
              <a:rPr lang="en-IN" dirty="0"/>
              <a:t>Filter Qty only for the Gold customers.</a:t>
            </a:r>
          </a:p>
          <a:p>
            <a:endParaRPr lang="en-IN" dirty="0"/>
          </a:p>
          <a:p>
            <a:r>
              <a:rPr lang="en-IN" dirty="0"/>
              <a:t>Let's do this measure calculation:</a:t>
            </a:r>
          </a:p>
          <a:p>
            <a:r>
              <a:rPr lang="en-IN" sz="2400" dirty="0"/>
              <a:t>SumFilterGold = SUMX(FILTER(F_SALES,RELATED(CUST_TYP_CATGRY[CST_TYPE])="Gold"),F_SALES[QTY])</a:t>
            </a:r>
          </a:p>
          <a:p>
            <a:endParaRPr lang="en-IN" dirty="0"/>
          </a:p>
          <a:p>
            <a:r>
              <a:rPr lang="en-IN" dirty="0"/>
              <a:t>To figure out the number of gold customers, use the following measure calculation:</a:t>
            </a:r>
          </a:p>
          <a:p>
            <a:r>
              <a:rPr lang="en-IN" sz="2200" dirty="0"/>
              <a:t>CountFilterGold = COUNTX(FILTER(F_SALES,RELATED(CUST_TYP_CATGRY[CST_TYPE])="Gold"),F_SALES[QTY])</a:t>
            </a:r>
          </a:p>
          <a:p>
            <a:r>
              <a:rPr lang="en-IN" dirty="0"/>
              <a:t>Let's create an </a:t>
            </a:r>
            <a:r>
              <a:rPr lang="en-IN" dirty="0" err="1"/>
              <a:t>avg</a:t>
            </a:r>
            <a:r>
              <a:rPr lang="en-IN" dirty="0"/>
              <a:t>: [SumFilterGold] / [CountFilterGold]</a:t>
            </a:r>
          </a:p>
        </p:txBody>
      </p:sp>
      <p:sp>
        <p:nvSpPr>
          <p:cNvPr id="3" name="Content Placeholder 2">
            <a:extLst>
              <a:ext uri="{FF2B5EF4-FFF2-40B4-BE49-F238E27FC236}">
                <a16:creationId xmlns:a16="http://schemas.microsoft.com/office/drawing/2014/main" id="{438A645A-E6E3-49FE-9E61-93376963918A}"/>
              </a:ext>
            </a:extLst>
          </p:cNvPr>
          <p:cNvSpPr>
            <a:spLocks noGrp="1"/>
          </p:cNvSpPr>
          <p:nvPr>
            <p:ph idx="10"/>
          </p:nvPr>
        </p:nvSpPr>
        <p:spPr/>
        <p:txBody>
          <a:bodyPr/>
          <a:lstStyle/>
          <a:p>
            <a:r>
              <a:rPr lang="en-IN" dirty="0"/>
              <a:t>SUMX, COUNTX and AVERAGEX DAX function </a:t>
            </a:r>
          </a:p>
        </p:txBody>
      </p:sp>
    </p:spTree>
    <p:extLst>
      <p:ext uri="{BB962C8B-B14F-4D97-AF65-F5344CB8AC3E}">
        <p14:creationId xmlns:p14="http://schemas.microsoft.com/office/powerpoint/2010/main" val="325008563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3B4EFF5-2B82-4FFF-B3A9-92643D83B98A}"/>
              </a:ext>
            </a:extLst>
          </p:cNvPr>
          <p:cNvSpPr>
            <a:spLocks noGrp="1"/>
          </p:cNvSpPr>
          <p:nvPr>
            <p:ph idx="1"/>
          </p:nvPr>
        </p:nvSpPr>
        <p:spPr/>
        <p:txBody>
          <a:bodyPr>
            <a:normAutofit/>
          </a:bodyPr>
          <a:lstStyle/>
          <a:p>
            <a:r>
              <a:rPr lang="en-IN" dirty="0"/>
              <a:t>Returns the ranking of a number in a list of numbers for each row in the </a:t>
            </a:r>
            <a:r>
              <a:rPr lang="en-IN" i="1" dirty="0"/>
              <a:t>table</a:t>
            </a:r>
            <a:r>
              <a:rPr lang="en-IN" dirty="0"/>
              <a:t> argument.</a:t>
            </a:r>
          </a:p>
          <a:p>
            <a:r>
              <a:rPr lang="en-IN" dirty="0"/>
              <a:t>RANKX(&lt;table&gt;, &lt;expression&gt;[, &lt;value&gt;)</a:t>
            </a:r>
          </a:p>
          <a:p>
            <a:endParaRPr lang="en-IN" dirty="0"/>
          </a:p>
          <a:p>
            <a:pPr marL="0" indent="0">
              <a:buNone/>
            </a:pPr>
            <a:r>
              <a:rPr lang="en-IN" dirty="0" err="1"/>
              <a:t>Eg</a:t>
            </a:r>
            <a:r>
              <a:rPr lang="en-IN" dirty="0"/>
              <a:t>:- 1) Create a sample table with </a:t>
            </a:r>
            <a:r>
              <a:rPr lang="en-IN" dirty="0" err="1"/>
              <a:t>CustID</a:t>
            </a:r>
            <a:r>
              <a:rPr lang="en-IN" dirty="0"/>
              <a:t>, Sales, Cost.</a:t>
            </a:r>
          </a:p>
          <a:p>
            <a:pPr marL="0" indent="0">
              <a:buNone/>
            </a:pPr>
            <a:r>
              <a:rPr lang="en-IN" dirty="0"/>
              <a:t>        2) Create a measure calculation for </a:t>
            </a:r>
            <a:r>
              <a:rPr lang="en-IN" dirty="0" err="1"/>
              <a:t>Gross_Profit_C</a:t>
            </a:r>
            <a:r>
              <a:rPr lang="en-IN" dirty="0"/>
              <a:t>.</a:t>
            </a:r>
          </a:p>
          <a:p>
            <a:pPr marL="0" indent="0">
              <a:buNone/>
            </a:pPr>
            <a:r>
              <a:rPr lang="en-IN" dirty="0"/>
              <a:t>        3) </a:t>
            </a:r>
            <a:r>
              <a:rPr lang="en-IN" dirty="0" err="1"/>
              <a:t>Gross_Profit_C</a:t>
            </a:r>
            <a:r>
              <a:rPr lang="en-IN" dirty="0"/>
              <a:t> = Sum(F_SALES[Sales])-sum(F_SALES[Cost])</a:t>
            </a:r>
          </a:p>
          <a:p>
            <a:pPr marL="0" indent="0">
              <a:buNone/>
            </a:pPr>
            <a:r>
              <a:rPr lang="en-IN" dirty="0"/>
              <a:t>        4) Create a Rank Measure.</a:t>
            </a:r>
          </a:p>
          <a:p>
            <a:pPr marL="0" indent="0">
              <a:buNone/>
            </a:pPr>
            <a:r>
              <a:rPr lang="en-IN" dirty="0"/>
              <a:t>             Rank = RANKX(all(F_SALES[CUST_ID]),[</a:t>
            </a:r>
            <a:r>
              <a:rPr lang="en-IN" dirty="0" err="1"/>
              <a:t>Gross_Profit_C</a:t>
            </a:r>
            <a:r>
              <a:rPr lang="en-IN" dirty="0"/>
              <a:t>],,0)        </a:t>
            </a:r>
          </a:p>
          <a:p>
            <a:pPr marL="0" indent="0">
              <a:buNone/>
            </a:pPr>
            <a:r>
              <a:rPr lang="en-IN" dirty="0"/>
              <a:t> </a:t>
            </a:r>
          </a:p>
        </p:txBody>
      </p:sp>
      <p:sp>
        <p:nvSpPr>
          <p:cNvPr id="3" name="Content Placeholder 2">
            <a:extLst>
              <a:ext uri="{FF2B5EF4-FFF2-40B4-BE49-F238E27FC236}">
                <a16:creationId xmlns:a16="http://schemas.microsoft.com/office/drawing/2014/main" id="{F7184CB2-A833-4659-8D8B-2BB8BE5A36BC}"/>
              </a:ext>
            </a:extLst>
          </p:cNvPr>
          <p:cNvSpPr>
            <a:spLocks noGrp="1"/>
          </p:cNvSpPr>
          <p:nvPr>
            <p:ph idx="10"/>
          </p:nvPr>
        </p:nvSpPr>
        <p:spPr/>
        <p:txBody>
          <a:bodyPr/>
          <a:lstStyle/>
          <a:p>
            <a:r>
              <a:rPr lang="en-IN" b="1" dirty="0"/>
              <a:t>RANKX</a:t>
            </a:r>
          </a:p>
          <a:p>
            <a:endParaRPr lang="en-IN" dirty="0"/>
          </a:p>
        </p:txBody>
      </p:sp>
    </p:spTree>
    <p:extLst>
      <p:ext uri="{BB962C8B-B14F-4D97-AF65-F5344CB8AC3E}">
        <p14:creationId xmlns:p14="http://schemas.microsoft.com/office/powerpoint/2010/main" val="73473397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2820AA17-84F9-4A90-A6A5-B052987E7D9C}"/>
              </a:ext>
            </a:extLst>
          </p:cNvPr>
          <p:cNvPicPr>
            <a:picLocks noGrp="1" noChangeAspect="1"/>
          </p:cNvPicPr>
          <p:nvPr>
            <p:ph idx="1"/>
          </p:nvPr>
        </p:nvPicPr>
        <p:blipFill>
          <a:blip r:embed="rId2"/>
          <a:stretch>
            <a:fillRect/>
          </a:stretch>
        </p:blipFill>
        <p:spPr>
          <a:xfrm>
            <a:off x="450170" y="1082676"/>
            <a:ext cx="9931503" cy="5414509"/>
          </a:xfrm>
          <a:prstGeom prst="rect">
            <a:avLst/>
          </a:prstGeom>
        </p:spPr>
      </p:pic>
      <p:sp>
        <p:nvSpPr>
          <p:cNvPr id="3" name="Content Placeholder 2">
            <a:extLst>
              <a:ext uri="{FF2B5EF4-FFF2-40B4-BE49-F238E27FC236}">
                <a16:creationId xmlns:a16="http://schemas.microsoft.com/office/drawing/2014/main" id="{3883B598-AB3E-4C78-A458-130AE6E72C04}"/>
              </a:ext>
            </a:extLst>
          </p:cNvPr>
          <p:cNvSpPr>
            <a:spLocks noGrp="1"/>
          </p:cNvSpPr>
          <p:nvPr>
            <p:ph idx="10"/>
          </p:nvPr>
        </p:nvSpPr>
        <p:spPr/>
        <p:txBody>
          <a:bodyPr/>
          <a:lstStyle/>
          <a:p>
            <a:r>
              <a:rPr lang="en-IN" b="1" dirty="0"/>
              <a:t>RANKX  DAX Function</a:t>
            </a:r>
          </a:p>
          <a:p>
            <a:endParaRPr lang="en-IN" dirty="0"/>
          </a:p>
        </p:txBody>
      </p:sp>
    </p:spTree>
    <p:extLst>
      <p:ext uri="{BB962C8B-B14F-4D97-AF65-F5344CB8AC3E}">
        <p14:creationId xmlns:p14="http://schemas.microsoft.com/office/powerpoint/2010/main" val="1174814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FD40CFD-7DFC-41F0-859C-A0D01C4F6072}"/>
              </a:ext>
            </a:extLst>
          </p:cNvPr>
          <p:cNvSpPr>
            <a:spLocks noGrp="1"/>
          </p:cNvSpPr>
          <p:nvPr>
            <p:ph idx="1"/>
          </p:nvPr>
        </p:nvSpPr>
        <p:spPr/>
        <p:txBody>
          <a:bodyPr/>
          <a:lstStyle/>
          <a:p>
            <a:r>
              <a:rPr lang="en-IN" dirty="0"/>
              <a:t>With </a:t>
            </a:r>
            <a:r>
              <a:rPr lang="en-IN" b="1" dirty="0"/>
              <a:t>drillthrough</a:t>
            </a:r>
            <a:r>
              <a:rPr lang="en-IN" dirty="0"/>
              <a:t> in </a:t>
            </a:r>
            <a:r>
              <a:rPr lang="en-IN" b="1" dirty="0"/>
              <a:t>Power BI Desktop</a:t>
            </a:r>
            <a:r>
              <a:rPr lang="en-IN" dirty="0"/>
              <a:t>, you can create a page in your report that focuses on a specific entity such as a supplier, customer, or manufacturer.</a:t>
            </a:r>
          </a:p>
          <a:p>
            <a:r>
              <a:rPr lang="en-IN" dirty="0"/>
              <a:t>Users can right-click on a data point in other report pages.</a:t>
            </a:r>
          </a:p>
          <a:p>
            <a:r>
              <a:rPr lang="en-IN" dirty="0"/>
              <a:t>They can drill through to the focused page to get details that are filtered to that context.</a:t>
            </a:r>
          </a:p>
          <a:p>
            <a:endParaRPr lang="en-IN" dirty="0"/>
          </a:p>
          <a:p>
            <a:endParaRPr lang="en-IN" dirty="0"/>
          </a:p>
          <a:p>
            <a:pPr marL="0" indent="0">
              <a:buNone/>
            </a:pPr>
            <a:endParaRPr lang="en-IN" dirty="0"/>
          </a:p>
        </p:txBody>
      </p:sp>
      <p:sp>
        <p:nvSpPr>
          <p:cNvPr id="3" name="Content Placeholder 2">
            <a:extLst>
              <a:ext uri="{FF2B5EF4-FFF2-40B4-BE49-F238E27FC236}">
                <a16:creationId xmlns:a16="http://schemas.microsoft.com/office/drawing/2014/main" id="{EE65244D-78D8-4051-9582-DE33AB6812D9}"/>
              </a:ext>
            </a:extLst>
          </p:cNvPr>
          <p:cNvSpPr>
            <a:spLocks noGrp="1"/>
          </p:cNvSpPr>
          <p:nvPr>
            <p:ph idx="10"/>
          </p:nvPr>
        </p:nvSpPr>
        <p:spPr/>
        <p:txBody>
          <a:bodyPr/>
          <a:lstStyle/>
          <a:p>
            <a:r>
              <a:rPr lang="en-IN" b="1" dirty="0"/>
              <a:t>Drill Throughs</a:t>
            </a:r>
          </a:p>
        </p:txBody>
      </p:sp>
    </p:spTree>
    <p:extLst>
      <p:ext uri="{BB962C8B-B14F-4D97-AF65-F5344CB8AC3E}">
        <p14:creationId xmlns:p14="http://schemas.microsoft.com/office/powerpoint/2010/main" val="377544593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1D92D7A-01B6-44A6-B7EF-61BA23246956}"/>
              </a:ext>
            </a:extLst>
          </p:cNvPr>
          <p:cNvSpPr>
            <a:spLocks noGrp="1"/>
          </p:cNvSpPr>
          <p:nvPr>
            <p:ph idx="1"/>
          </p:nvPr>
        </p:nvSpPr>
        <p:spPr>
          <a:xfrm>
            <a:off x="301574" y="749808"/>
            <a:ext cx="7293325" cy="5427155"/>
          </a:xfrm>
        </p:spPr>
        <p:txBody>
          <a:bodyPr>
            <a:normAutofit/>
          </a:bodyPr>
          <a:lstStyle/>
          <a:p>
            <a:pPr marL="514350" indent="-514350">
              <a:buFont typeface="+mj-lt"/>
              <a:buAutoNum type="arabicPeriod"/>
            </a:pPr>
            <a:r>
              <a:rPr lang="en-IN" dirty="0"/>
              <a:t>Create a new sheet, and add a Pie chart with CST_CNTRY, Sales Amount(Column Name - Sales). </a:t>
            </a:r>
          </a:p>
          <a:p>
            <a:pPr marL="514350" indent="-514350">
              <a:buFont typeface="+mj-lt"/>
              <a:buAutoNum type="arabicPeriod"/>
            </a:pPr>
            <a:r>
              <a:rPr lang="en-IN" dirty="0"/>
              <a:t>Now, create another sheet, and then add a simple table with CST_CNTRY, CST_CITY, CST_NM, Sales.</a:t>
            </a:r>
          </a:p>
          <a:p>
            <a:pPr marL="514350" indent="-514350">
              <a:buFont typeface="+mj-lt"/>
              <a:buAutoNum type="arabicPeriod"/>
            </a:pPr>
            <a:r>
              <a:rPr lang="en-IN" dirty="0"/>
              <a:t>Add CST_CNTRY to the drill through filters area of the table.</a:t>
            </a:r>
          </a:p>
          <a:p>
            <a:pPr marL="514350" indent="-514350">
              <a:buFont typeface="+mj-lt"/>
              <a:buAutoNum type="arabicPeriod"/>
            </a:pPr>
            <a:r>
              <a:rPr lang="en-IN" dirty="0"/>
              <a:t>Disable Keep-all option for now. </a:t>
            </a:r>
          </a:p>
          <a:p>
            <a:pPr marL="514350" indent="-514350">
              <a:buFont typeface="+mj-lt"/>
              <a:buAutoNum type="arabicPeriod"/>
            </a:pPr>
            <a:r>
              <a:rPr lang="en-IN" dirty="0"/>
              <a:t>Go back to the sheet with the pie chart and right click any area, and then click on Drill through.</a:t>
            </a:r>
          </a:p>
        </p:txBody>
      </p:sp>
      <p:sp>
        <p:nvSpPr>
          <p:cNvPr id="3" name="Content Placeholder 2">
            <a:extLst>
              <a:ext uri="{FF2B5EF4-FFF2-40B4-BE49-F238E27FC236}">
                <a16:creationId xmlns:a16="http://schemas.microsoft.com/office/drawing/2014/main" id="{A83F78BE-B9F9-4C38-A690-D04EBA8A04AB}"/>
              </a:ext>
            </a:extLst>
          </p:cNvPr>
          <p:cNvSpPr>
            <a:spLocks noGrp="1"/>
          </p:cNvSpPr>
          <p:nvPr>
            <p:ph idx="10"/>
          </p:nvPr>
        </p:nvSpPr>
        <p:spPr/>
        <p:txBody>
          <a:bodyPr>
            <a:normAutofit/>
          </a:bodyPr>
          <a:lstStyle/>
          <a:p>
            <a:r>
              <a:rPr lang="en-IN" dirty="0"/>
              <a:t>Step to create  </a:t>
            </a:r>
            <a:r>
              <a:rPr lang="en-IN" b="1" dirty="0"/>
              <a:t>Drill Throughs</a:t>
            </a:r>
            <a:r>
              <a:rPr lang="en-IN" dirty="0"/>
              <a:t> </a:t>
            </a:r>
          </a:p>
        </p:txBody>
      </p:sp>
      <p:pic>
        <p:nvPicPr>
          <p:cNvPr id="4" name="Picture 3">
            <a:extLst>
              <a:ext uri="{FF2B5EF4-FFF2-40B4-BE49-F238E27FC236}">
                <a16:creationId xmlns:a16="http://schemas.microsoft.com/office/drawing/2014/main" id="{074652F7-DE6E-48D4-AF9D-A9610D3175BE}"/>
              </a:ext>
            </a:extLst>
          </p:cNvPr>
          <p:cNvPicPr>
            <a:picLocks noChangeAspect="1"/>
          </p:cNvPicPr>
          <p:nvPr/>
        </p:nvPicPr>
        <p:blipFill>
          <a:blip r:embed="rId2"/>
          <a:stretch>
            <a:fillRect/>
          </a:stretch>
        </p:blipFill>
        <p:spPr>
          <a:xfrm>
            <a:off x="7594899" y="749808"/>
            <a:ext cx="4389942" cy="2925610"/>
          </a:xfrm>
          <a:prstGeom prst="rect">
            <a:avLst/>
          </a:prstGeom>
        </p:spPr>
      </p:pic>
    </p:spTree>
    <p:extLst>
      <p:ext uri="{BB962C8B-B14F-4D97-AF65-F5344CB8AC3E}">
        <p14:creationId xmlns:p14="http://schemas.microsoft.com/office/powerpoint/2010/main" val="358910208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EE79120-93D3-4E8D-BE6A-81D6485777FF}"/>
              </a:ext>
            </a:extLst>
          </p:cNvPr>
          <p:cNvSpPr>
            <a:spLocks noGrp="1"/>
          </p:cNvSpPr>
          <p:nvPr>
            <p:ph idx="1"/>
          </p:nvPr>
        </p:nvSpPr>
        <p:spPr/>
        <p:txBody>
          <a:bodyPr/>
          <a:lstStyle/>
          <a:p>
            <a:endParaRPr lang="en-IN"/>
          </a:p>
        </p:txBody>
      </p:sp>
      <p:sp>
        <p:nvSpPr>
          <p:cNvPr id="3" name="Content Placeholder 2">
            <a:extLst>
              <a:ext uri="{FF2B5EF4-FFF2-40B4-BE49-F238E27FC236}">
                <a16:creationId xmlns:a16="http://schemas.microsoft.com/office/drawing/2014/main" id="{E8557E5F-BB1F-4FE4-BBCC-F7EEEED315D0}"/>
              </a:ext>
            </a:extLst>
          </p:cNvPr>
          <p:cNvSpPr>
            <a:spLocks noGrp="1"/>
          </p:cNvSpPr>
          <p:nvPr>
            <p:ph idx="10"/>
          </p:nvPr>
        </p:nvSpPr>
        <p:spPr/>
        <p:txBody>
          <a:bodyPr/>
          <a:lstStyle/>
          <a:p>
            <a:endParaRPr lang="en-IN"/>
          </a:p>
        </p:txBody>
      </p:sp>
      <p:pic>
        <p:nvPicPr>
          <p:cNvPr id="4" name="Picture 3">
            <a:extLst>
              <a:ext uri="{FF2B5EF4-FFF2-40B4-BE49-F238E27FC236}">
                <a16:creationId xmlns:a16="http://schemas.microsoft.com/office/drawing/2014/main" id="{49204932-2673-48B3-8F18-518A4DB95B2C}"/>
              </a:ext>
            </a:extLst>
          </p:cNvPr>
          <p:cNvPicPr>
            <a:picLocks noChangeAspect="1"/>
          </p:cNvPicPr>
          <p:nvPr/>
        </p:nvPicPr>
        <p:blipFill>
          <a:blip r:embed="rId2"/>
          <a:stretch>
            <a:fillRect/>
          </a:stretch>
        </p:blipFill>
        <p:spPr>
          <a:xfrm>
            <a:off x="202603" y="148349"/>
            <a:ext cx="11786794" cy="6630072"/>
          </a:xfrm>
          <a:prstGeom prst="rect">
            <a:avLst/>
          </a:prstGeom>
        </p:spPr>
      </p:pic>
      <p:cxnSp>
        <p:nvCxnSpPr>
          <p:cNvPr id="6" name="Straight Arrow Connector 5">
            <a:extLst>
              <a:ext uri="{FF2B5EF4-FFF2-40B4-BE49-F238E27FC236}">
                <a16:creationId xmlns:a16="http://schemas.microsoft.com/office/drawing/2014/main" id="{63E7CFCB-877B-4B21-BFEE-7E74D80AED6D}"/>
              </a:ext>
            </a:extLst>
          </p:cNvPr>
          <p:cNvCxnSpPr>
            <a:cxnSpLocks/>
          </p:cNvCxnSpPr>
          <p:nvPr/>
        </p:nvCxnSpPr>
        <p:spPr>
          <a:xfrm flipH="1">
            <a:off x="10047642" y="3022899"/>
            <a:ext cx="731520" cy="1624405"/>
          </a:xfrm>
          <a:prstGeom prst="straightConnector1">
            <a:avLst/>
          </a:prstGeom>
          <a:ln>
            <a:solidFill>
              <a:srgbClr val="FF0000"/>
            </a:solidFill>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2370968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6103F401-C3F2-4249-BF25-931AC37376F8}"/>
              </a:ext>
            </a:extLst>
          </p:cNvPr>
          <p:cNvPicPr>
            <a:picLocks noGrp="1" noChangeAspect="1"/>
          </p:cNvPicPr>
          <p:nvPr>
            <p:ph idx="1"/>
          </p:nvPr>
        </p:nvPicPr>
        <p:blipFill>
          <a:blip r:embed="rId2"/>
          <a:stretch>
            <a:fillRect/>
          </a:stretch>
        </p:blipFill>
        <p:spPr>
          <a:xfrm>
            <a:off x="301574" y="715168"/>
            <a:ext cx="11467292" cy="6047920"/>
          </a:xfrm>
          <a:prstGeom prst="rect">
            <a:avLst/>
          </a:prstGeom>
        </p:spPr>
      </p:pic>
      <p:sp>
        <p:nvSpPr>
          <p:cNvPr id="3" name="Content Placeholder 2">
            <a:extLst>
              <a:ext uri="{FF2B5EF4-FFF2-40B4-BE49-F238E27FC236}">
                <a16:creationId xmlns:a16="http://schemas.microsoft.com/office/drawing/2014/main" id="{4D1850B3-4AC3-4769-84EF-DD91D4442760}"/>
              </a:ext>
            </a:extLst>
          </p:cNvPr>
          <p:cNvSpPr>
            <a:spLocks noGrp="1"/>
          </p:cNvSpPr>
          <p:nvPr>
            <p:ph idx="10"/>
          </p:nvPr>
        </p:nvSpPr>
        <p:spPr/>
        <p:txBody>
          <a:bodyPr/>
          <a:lstStyle/>
          <a:p>
            <a:r>
              <a:rPr lang="en-IN" dirty="0"/>
              <a:t>Ask a Question Functionality</a:t>
            </a:r>
          </a:p>
        </p:txBody>
      </p:sp>
    </p:spTree>
    <p:extLst>
      <p:ext uri="{BB962C8B-B14F-4D97-AF65-F5344CB8AC3E}">
        <p14:creationId xmlns:p14="http://schemas.microsoft.com/office/powerpoint/2010/main" val="238843576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49EC725-542B-48F4-9E78-ECABD5AB1596}"/>
              </a:ext>
            </a:extLst>
          </p:cNvPr>
          <p:cNvSpPr>
            <a:spLocks noGrp="1"/>
          </p:cNvSpPr>
          <p:nvPr>
            <p:ph idx="1"/>
          </p:nvPr>
        </p:nvSpPr>
        <p:spPr/>
        <p:txBody>
          <a:bodyPr/>
          <a:lstStyle/>
          <a:p>
            <a:r>
              <a:rPr lang="en-IN" dirty="0"/>
              <a:t>Power BI provides in-built integration with R. Let's see how to execute a R code.</a:t>
            </a:r>
          </a:p>
          <a:p>
            <a:r>
              <a:rPr lang="en-IN" dirty="0"/>
              <a:t> Add the R visualization, and Select Department, Customer Name and Sales Amount.</a:t>
            </a:r>
          </a:p>
          <a:p>
            <a:r>
              <a:rPr lang="en-IN" dirty="0"/>
              <a:t> Write the following code in R to create a histogram.</a:t>
            </a:r>
          </a:p>
          <a:p>
            <a:r>
              <a:rPr lang="en-IN" dirty="0"/>
              <a:t> Colours = c("red", "yellow", "green",  "orange", "blue", "pink", "cyan") </a:t>
            </a:r>
          </a:p>
          <a:p>
            <a:r>
              <a:rPr lang="en-IN" dirty="0"/>
              <a:t> </a:t>
            </a:r>
            <a:r>
              <a:rPr lang="en-IN" dirty="0" err="1"/>
              <a:t>hist</a:t>
            </a:r>
            <a:r>
              <a:rPr lang="en-IN" dirty="0"/>
              <a:t>(</a:t>
            </a:r>
            <a:r>
              <a:rPr lang="en-IN" dirty="0" err="1"/>
              <a:t>dataset$Sales_Amt,col</a:t>
            </a:r>
            <a:r>
              <a:rPr lang="en-IN" dirty="0"/>
              <a:t>=colours)</a:t>
            </a:r>
          </a:p>
          <a:p>
            <a:r>
              <a:rPr lang="en-IN" dirty="0"/>
              <a:t>If you are not able to run r code</a:t>
            </a:r>
            <a:br>
              <a:rPr lang="en-IN" dirty="0"/>
            </a:br>
            <a:r>
              <a:rPr lang="en-IN" dirty="0"/>
              <a:t> first install R-Programming </a:t>
            </a:r>
          </a:p>
          <a:p>
            <a:endParaRPr lang="en-IN" dirty="0"/>
          </a:p>
        </p:txBody>
      </p:sp>
      <p:sp>
        <p:nvSpPr>
          <p:cNvPr id="3" name="Content Placeholder 2">
            <a:extLst>
              <a:ext uri="{FF2B5EF4-FFF2-40B4-BE49-F238E27FC236}">
                <a16:creationId xmlns:a16="http://schemas.microsoft.com/office/drawing/2014/main" id="{4A9DBEA9-277C-4843-8A7B-BE4408F7E298}"/>
              </a:ext>
            </a:extLst>
          </p:cNvPr>
          <p:cNvSpPr>
            <a:spLocks noGrp="1"/>
          </p:cNvSpPr>
          <p:nvPr>
            <p:ph idx="10"/>
          </p:nvPr>
        </p:nvSpPr>
        <p:spPr/>
        <p:txBody>
          <a:bodyPr/>
          <a:lstStyle/>
          <a:p>
            <a:r>
              <a:rPr lang="en-IN" dirty="0"/>
              <a:t>Integration with R</a:t>
            </a:r>
          </a:p>
        </p:txBody>
      </p:sp>
      <p:pic>
        <p:nvPicPr>
          <p:cNvPr id="4" name="Picture 3">
            <a:extLst>
              <a:ext uri="{FF2B5EF4-FFF2-40B4-BE49-F238E27FC236}">
                <a16:creationId xmlns:a16="http://schemas.microsoft.com/office/drawing/2014/main" id="{5B35FB73-97EF-4314-89CF-91B512E25214}"/>
              </a:ext>
            </a:extLst>
          </p:cNvPr>
          <p:cNvPicPr>
            <a:picLocks noChangeAspect="1"/>
          </p:cNvPicPr>
          <p:nvPr/>
        </p:nvPicPr>
        <p:blipFill>
          <a:blip r:embed="rId2"/>
          <a:stretch>
            <a:fillRect/>
          </a:stretch>
        </p:blipFill>
        <p:spPr>
          <a:xfrm>
            <a:off x="6149071" y="3872181"/>
            <a:ext cx="5741355" cy="2468467"/>
          </a:xfrm>
          <a:prstGeom prst="rect">
            <a:avLst/>
          </a:prstGeom>
        </p:spPr>
      </p:pic>
    </p:spTree>
    <p:extLst>
      <p:ext uri="{BB962C8B-B14F-4D97-AF65-F5344CB8AC3E}">
        <p14:creationId xmlns:p14="http://schemas.microsoft.com/office/powerpoint/2010/main" val="63400654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231675-2F3F-4F15-8242-A82C9316AAC8}"/>
              </a:ext>
            </a:extLst>
          </p:cNvPr>
          <p:cNvSpPr>
            <a:spLocks noGrp="1"/>
          </p:cNvSpPr>
          <p:nvPr>
            <p:ph idx="10"/>
          </p:nvPr>
        </p:nvSpPr>
        <p:spPr/>
        <p:txBody>
          <a:bodyPr/>
          <a:lstStyle/>
          <a:p>
            <a:r>
              <a:rPr lang="en-IN" dirty="0"/>
              <a:t>Run R-Code </a:t>
            </a:r>
          </a:p>
        </p:txBody>
      </p:sp>
      <p:pic>
        <p:nvPicPr>
          <p:cNvPr id="4" name="Picture 3">
            <a:extLst>
              <a:ext uri="{FF2B5EF4-FFF2-40B4-BE49-F238E27FC236}">
                <a16:creationId xmlns:a16="http://schemas.microsoft.com/office/drawing/2014/main" id="{C1568977-D7CA-438C-88E6-7B82DE3ABC0C}"/>
              </a:ext>
            </a:extLst>
          </p:cNvPr>
          <p:cNvPicPr>
            <a:picLocks noChangeAspect="1"/>
          </p:cNvPicPr>
          <p:nvPr/>
        </p:nvPicPr>
        <p:blipFill>
          <a:blip r:embed="rId3"/>
          <a:stretch>
            <a:fillRect/>
          </a:stretch>
        </p:blipFill>
        <p:spPr>
          <a:xfrm>
            <a:off x="301574" y="659578"/>
            <a:ext cx="11019416" cy="6198422"/>
          </a:xfrm>
          <a:prstGeom prst="rect">
            <a:avLst/>
          </a:prstGeom>
        </p:spPr>
      </p:pic>
    </p:spTree>
    <p:extLst>
      <p:ext uri="{BB962C8B-B14F-4D97-AF65-F5344CB8AC3E}">
        <p14:creationId xmlns:p14="http://schemas.microsoft.com/office/powerpoint/2010/main" val="18657528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4EC1960-6220-4C9D-886A-121F59DB934E}"/>
              </a:ext>
            </a:extLst>
          </p:cNvPr>
          <p:cNvSpPr>
            <a:spLocks noGrp="1"/>
          </p:cNvSpPr>
          <p:nvPr>
            <p:ph idx="1"/>
          </p:nvPr>
        </p:nvSpPr>
        <p:spPr/>
        <p:txBody>
          <a:bodyPr/>
          <a:lstStyle/>
          <a:p>
            <a:r>
              <a:rPr lang="en-IN" dirty="0"/>
              <a:t>Open data grouping demo file from demo folder. </a:t>
            </a:r>
          </a:p>
          <a:p>
            <a:r>
              <a:rPr lang="en-IN" dirty="0"/>
              <a:t>Select first 6 Item right click and click on the Group</a:t>
            </a:r>
          </a:p>
          <a:p>
            <a:pPr marL="0" indent="0">
              <a:buNone/>
            </a:pPr>
            <a:r>
              <a:rPr lang="en-IN" dirty="0"/>
              <a:t>  </a:t>
            </a:r>
          </a:p>
        </p:txBody>
      </p:sp>
      <p:sp>
        <p:nvSpPr>
          <p:cNvPr id="3" name="Content Placeholder 2">
            <a:extLst>
              <a:ext uri="{FF2B5EF4-FFF2-40B4-BE49-F238E27FC236}">
                <a16:creationId xmlns:a16="http://schemas.microsoft.com/office/drawing/2014/main" id="{4A810B29-5F05-41BB-BE5B-F4CF49C97DED}"/>
              </a:ext>
            </a:extLst>
          </p:cNvPr>
          <p:cNvSpPr>
            <a:spLocks noGrp="1"/>
          </p:cNvSpPr>
          <p:nvPr>
            <p:ph idx="10"/>
          </p:nvPr>
        </p:nvSpPr>
        <p:spPr/>
        <p:txBody>
          <a:bodyPr/>
          <a:lstStyle/>
          <a:p>
            <a:r>
              <a:rPr lang="en-IN" dirty="0"/>
              <a:t>Data Grouping / Bins	</a:t>
            </a:r>
          </a:p>
        </p:txBody>
      </p:sp>
      <p:pic>
        <p:nvPicPr>
          <p:cNvPr id="4" name="Picture 3">
            <a:extLst>
              <a:ext uri="{FF2B5EF4-FFF2-40B4-BE49-F238E27FC236}">
                <a16:creationId xmlns:a16="http://schemas.microsoft.com/office/drawing/2014/main" id="{CDCBADB7-7B43-4A9D-8487-DBCCA87AA526}"/>
              </a:ext>
            </a:extLst>
          </p:cNvPr>
          <p:cNvPicPr>
            <a:picLocks noChangeAspect="1"/>
          </p:cNvPicPr>
          <p:nvPr/>
        </p:nvPicPr>
        <p:blipFill>
          <a:blip r:embed="rId2"/>
          <a:stretch>
            <a:fillRect/>
          </a:stretch>
        </p:blipFill>
        <p:spPr>
          <a:xfrm>
            <a:off x="466506" y="1863375"/>
            <a:ext cx="5988246" cy="3009840"/>
          </a:xfrm>
          <a:prstGeom prst="rect">
            <a:avLst/>
          </a:prstGeom>
        </p:spPr>
      </p:pic>
    </p:spTree>
    <p:extLst>
      <p:ext uri="{BB962C8B-B14F-4D97-AF65-F5344CB8AC3E}">
        <p14:creationId xmlns:p14="http://schemas.microsoft.com/office/powerpoint/2010/main" val="29914791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884DC35-D474-42A7-B9ED-6ECDDCA14E5C}"/>
              </a:ext>
            </a:extLst>
          </p:cNvPr>
          <p:cNvSpPr>
            <a:spLocks noGrp="1"/>
          </p:cNvSpPr>
          <p:nvPr>
            <p:ph idx="10"/>
          </p:nvPr>
        </p:nvSpPr>
        <p:spPr/>
        <p:txBody>
          <a:bodyPr/>
          <a:lstStyle/>
          <a:p>
            <a:r>
              <a:rPr lang="en-IN" dirty="0"/>
              <a:t>Data Grouping / Bins</a:t>
            </a:r>
          </a:p>
        </p:txBody>
      </p:sp>
      <p:pic>
        <p:nvPicPr>
          <p:cNvPr id="4" name="Content Placeholder 3">
            <a:extLst>
              <a:ext uri="{FF2B5EF4-FFF2-40B4-BE49-F238E27FC236}">
                <a16:creationId xmlns:a16="http://schemas.microsoft.com/office/drawing/2014/main" id="{085397CC-17EB-4492-9AC7-924D7F34639E}"/>
              </a:ext>
            </a:extLst>
          </p:cNvPr>
          <p:cNvPicPr>
            <a:picLocks noGrp="1" noChangeAspect="1"/>
          </p:cNvPicPr>
          <p:nvPr>
            <p:ph idx="1"/>
          </p:nvPr>
        </p:nvPicPr>
        <p:blipFill>
          <a:blip r:embed="rId2"/>
          <a:stretch>
            <a:fillRect/>
          </a:stretch>
        </p:blipFill>
        <p:spPr>
          <a:xfrm>
            <a:off x="1149934" y="846119"/>
            <a:ext cx="9552686" cy="5427663"/>
          </a:xfrm>
          <a:prstGeom prst="rect">
            <a:avLst/>
          </a:prstGeom>
        </p:spPr>
      </p:pic>
    </p:spTree>
    <p:extLst>
      <p:ext uri="{BB962C8B-B14F-4D97-AF65-F5344CB8AC3E}">
        <p14:creationId xmlns:p14="http://schemas.microsoft.com/office/powerpoint/2010/main" val="241341143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F0322B2-FE6E-49A0-9DC5-0BBE4DE25895}"/>
              </a:ext>
            </a:extLst>
          </p:cNvPr>
          <p:cNvSpPr>
            <a:spLocks noGrp="1"/>
          </p:cNvSpPr>
          <p:nvPr>
            <p:ph idx="1"/>
          </p:nvPr>
        </p:nvSpPr>
        <p:spPr/>
        <p:txBody>
          <a:bodyPr/>
          <a:lstStyle/>
          <a:p>
            <a:r>
              <a:rPr lang="en-IN" dirty="0"/>
              <a:t>Bins we can create on numeric value or date/time. </a:t>
            </a:r>
          </a:p>
          <a:p>
            <a:r>
              <a:rPr lang="en-IN" dirty="0"/>
              <a:t>Select Sales Amount from </a:t>
            </a:r>
            <a:r>
              <a:rPr lang="en-IN" dirty="0" err="1"/>
              <a:t>factInternalSales</a:t>
            </a:r>
            <a:r>
              <a:rPr lang="en-IN" dirty="0"/>
              <a:t> Table and in modelling tab click new group.</a:t>
            </a:r>
          </a:p>
          <a:p>
            <a:pPr marL="0" indent="0">
              <a:buNone/>
            </a:pPr>
            <a:endParaRPr lang="en-IN" dirty="0"/>
          </a:p>
        </p:txBody>
      </p:sp>
      <p:sp>
        <p:nvSpPr>
          <p:cNvPr id="3" name="Content Placeholder 2">
            <a:extLst>
              <a:ext uri="{FF2B5EF4-FFF2-40B4-BE49-F238E27FC236}">
                <a16:creationId xmlns:a16="http://schemas.microsoft.com/office/drawing/2014/main" id="{A049AA3D-FEB5-40E8-B728-0FE466275EDE}"/>
              </a:ext>
            </a:extLst>
          </p:cNvPr>
          <p:cNvSpPr>
            <a:spLocks noGrp="1"/>
          </p:cNvSpPr>
          <p:nvPr>
            <p:ph idx="10"/>
          </p:nvPr>
        </p:nvSpPr>
        <p:spPr/>
        <p:txBody>
          <a:bodyPr/>
          <a:lstStyle/>
          <a:p>
            <a:r>
              <a:rPr lang="en-IN" dirty="0"/>
              <a:t>Steps to Create Bins</a:t>
            </a:r>
          </a:p>
        </p:txBody>
      </p:sp>
      <p:pic>
        <p:nvPicPr>
          <p:cNvPr id="4" name="Picture 3">
            <a:extLst>
              <a:ext uri="{FF2B5EF4-FFF2-40B4-BE49-F238E27FC236}">
                <a16:creationId xmlns:a16="http://schemas.microsoft.com/office/drawing/2014/main" id="{21E4EF3C-59F1-474D-81B1-FAE47F480FBF}"/>
              </a:ext>
            </a:extLst>
          </p:cNvPr>
          <p:cNvPicPr>
            <a:picLocks noChangeAspect="1"/>
          </p:cNvPicPr>
          <p:nvPr/>
        </p:nvPicPr>
        <p:blipFill>
          <a:blip r:embed="rId2"/>
          <a:stretch>
            <a:fillRect/>
          </a:stretch>
        </p:blipFill>
        <p:spPr>
          <a:xfrm>
            <a:off x="3352705" y="2022438"/>
            <a:ext cx="6509654" cy="4740650"/>
          </a:xfrm>
          <a:prstGeom prst="rect">
            <a:avLst/>
          </a:prstGeom>
        </p:spPr>
      </p:pic>
    </p:spTree>
    <p:extLst>
      <p:ext uri="{BB962C8B-B14F-4D97-AF65-F5344CB8AC3E}">
        <p14:creationId xmlns:p14="http://schemas.microsoft.com/office/powerpoint/2010/main" val="83547914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A24B1A6-CCB4-453E-A096-FCB4B284D052}"/>
              </a:ext>
            </a:extLst>
          </p:cNvPr>
          <p:cNvSpPr>
            <a:spLocks noGrp="1"/>
          </p:cNvSpPr>
          <p:nvPr>
            <p:ph idx="10"/>
          </p:nvPr>
        </p:nvSpPr>
        <p:spPr/>
        <p:txBody>
          <a:bodyPr/>
          <a:lstStyle/>
          <a:p>
            <a:r>
              <a:rPr lang="en-IN" dirty="0"/>
              <a:t>Create Word Cloud </a:t>
            </a:r>
          </a:p>
        </p:txBody>
      </p:sp>
      <p:pic>
        <p:nvPicPr>
          <p:cNvPr id="4" name="Picture 3">
            <a:extLst>
              <a:ext uri="{FF2B5EF4-FFF2-40B4-BE49-F238E27FC236}">
                <a16:creationId xmlns:a16="http://schemas.microsoft.com/office/drawing/2014/main" id="{4715AA1E-D1B5-41AE-8A1D-53AEDC9DC02B}"/>
              </a:ext>
            </a:extLst>
          </p:cNvPr>
          <p:cNvPicPr>
            <a:picLocks noChangeAspect="1"/>
          </p:cNvPicPr>
          <p:nvPr/>
        </p:nvPicPr>
        <p:blipFill>
          <a:blip r:embed="rId2"/>
          <a:stretch>
            <a:fillRect/>
          </a:stretch>
        </p:blipFill>
        <p:spPr>
          <a:xfrm>
            <a:off x="593591" y="772612"/>
            <a:ext cx="9219048" cy="5990476"/>
          </a:xfrm>
          <a:prstGeom prst="rect">
            <a:avLst/>
          </a:prstGeom>
        </p:spPr>
      </p:pic>
    </p:spTree>
    <p:extLst>
      <p:ext uri="{BB962C8B-B14F-4D97-AF65-F5344CB8AC3E}">
        <p14:creationId xmlns:p14="http://schemas.microsoft.com/office/powerpoint/2010/main" val="177708964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81128F-5844-412F-BC2A-C1576F38DE34}"/>
              </a:ext>
            </a:extLst>
          </p:cNvPr>
          <p:cNvSpPr>
            <a:spLocks noGrp="1"/>
          </p:cNvSpPr>
          <p:nvPr>
            <p:ph idx="10"/>
          </p:nvPr>
        </p:nvSpPr>
        <p:spPr/>
        <p:txBody>
          <a:bodyPr/>
          <a:lstStyle/>
          <a:p>
            <a:r>
              <a:rPr lang="en-IN" dirty="0"/>
              <a:t>Conditional Formatting – Data bar </a:t>
            </a:r>
          </a:p>
        </p:txBody>
      </p:sp>
      <p:pic>
        <p:nvPicPr>
          <p:cNvPr id="4" name="Picture 3">
            <a:extLst>
              <a:ext uri="{FF2B5EF4-FFF2-40B4-BE49-F238E27FC236}">
                <a16:creationId xmlns:a16="http://schemas.microsoft.com/office/drawing/2014/main" id="{51BA0A7F-64D6-4EEB-8881-6DAEE606D371}"/>
              </a:ext>
            </a:extLst>
          </p:cNvPr>
          <p:cNvPicPr>
            <a:picLocks noChangeAspect="1"/>
          </p:cNvPicPr>
          <p:nvPr/>
        </p:nvPicPr>
        <p:blipFill>
          <a:blip r:embed="rId2"/>
          <a:stretch>
            <a:fillRect/>
          </a:stretch>
        </p:blipFill>
        <p:spPr>
          <a:xfrm>
            <a:off x="108555" y="826165"/>
            <a:ext cx="5800000" cy="5571429"/>
          </a:xfrm>
          <a:prstGeom prst="rect">
            <a:avLst/>
          </a:prstGeom>
        </p:spPr>
      </p:pic>
    </p:spTree>
    <p:extLst>
      <p:ext uri="{BB962C8B-B14F-4D97-AF65-F5344CB8AC3E}">
        <p14:creationId xmlns:p14="http://schemas.microsoft.com/office/powerpoint/2010/main" val="283601446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CF1492-922A-4506-A88C-BEC932178595}"/>
              </a:ext>
            </a:extLst>
          </p:cNvPr>
          <p:cNvSpPr>
            <a:spLocks noGrp="1"/>
          </p:cNvSpPr>
          <p:nvPr>
            <p:ph idx="10"/>
          </p:nvPr>
        </p:nvSpPr>
        <p:spPr/>
        <p:txBody>
          <a:bodyPr/>
          <a:lstStyle/>
          <a:p>
            <a:r>
              <a:rPr lang="en-IN" dirty="0"/>
              <a:t>Create a sales analysis dashboard </a:t>
            </a:r>
          </a:p>
        </p:txBody>
      </p:sp>
      <p:pic>
        <p:nvPicPr>
          <p:cNvPr id="4" name="Picture 3">
            <a:extLst>
              <a:ext uri="{FF2B5EF4-FFF2-40B4-BE49-F238E27FC236}">
                <a16:creationId xmlns:a16="http://schemas.microsoft.com/office/drawing/2014/main" id="{4D01E4CF-6E6F-4413-BCB8-6E6C5836584C}"/>
              </a:ext>
            </a:extLst>
          </p:cNvPr>
          <p:cNvPicPr>
            <a:picLocks noChangeAspect="1"/>
          </p:cNvPicPr>
          <p:nvPr/>
        </p:nvPicPr>
        <p:blipFill>
          <a:blip r:embed="rId3"/>
          <a:stretch>
            <a:fillRect/>
          </a:stretch>
        </p:blipFill>
        <p:spPr>
          <a:xfrm>
            <a:off x="0" y="586123"/>
            <a:ext cx="12192000" cy="6772331"/>
          </a:xfrm>
          <a:prstGeom prst="rect">
            <a:avLst/>
          </a:prstGeom>
        </p:spPr>
      </p:pic>
    </p:spTree>
    <p:extLst>
      <p:ext uri="{BB962C8B-B14F-4D97-AF65-F5344CB8AC3E}">
        <p14:creationId xmlns:p14="http://schemas.microsoft.com/office/powerpoint/2010/main" val="140887489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E45FCE7-D50E-4D25-B475-787C0F18DFE8}"/>
              </a:ext>
            </a:extLst>
          </p:cNvPr>
          <p:cNvSpPr>
            <a:spLocks noGrp="1"/>
          </p:cNvSpPr>
          <p:nvPr>
            <p:ph idx="1"/>
          </p:nvPr>
        </p:nvSpPr>
        <p:spPr/>
        <p:txBody>
          <a:bodyPr/>
          <a:lstStyle/>
          <a:p>
            <a:r>
              <a:rPr lang="en-IN" dirty="0"/>
              <a:t>In </a:t>
            </a:r>
            <a:r>
              <a:rPr lang="en-IN" b="1" dirty="0"/>
              <a:t>Power BI</a:t>
            </a:r>
            <a:r>
              <a:rPr lang="en-IN" dirty="0"/>
              <a:t> Desktop, it is easy to </a:t>
            </a:r>
            <a:r>
              <a:rPr lang="en-IN" b="1" dirty="0"/>
              <a:t>add background images</a:t>
            </a:r>
            <a:r>
              <a:rPr lang="en-IN" dirty="0"/>
              <a:t>. </a:t>
            </a:r>
          </a:p>
          <a:p>
            <a:r>
              <a:rPr lang="en-IN" dirty="0"/>
              <a:t>In the Visualizations pane, on the Format tab, under Wallpaper / Page </a:t>
            </a:r>
            <a:r>
              <a:rPr lang="en-IN" b="1" dirty="0"/>
              <a:t>Background</a:t>
            </a:r>
            <a:r>
              <a:rPr lang="en-IN" dirty="0"/>
              <a:t>, just click the </a:t>
            </a:r>
            <a:r>
              <a:rPr lang="en-IN" b="1" dirty="0"/>
              <a:t>Add Image</a:t>
            </a:r>
            <a:r>
              <a:rPr lang="en-IN" dirty="0"/>
              <a:t> button. </a:t>
            </a:r>
          </a:p>
          <a:p>
            <a:r>
              <a:rPr lang="en-IN" dirty="0"/>
              <a:t>Choose your </a:t>
            </a:r>
            <a:r>
              <a:rPr lang="en-IN" b="1" dirty="0" err="1"/>
              <a:t>image</a:t>
            </a:r>
            <a:r>
              <a:rPr lang="en-IN" dirty="0" err="1"/>
              <a:t>,</a:t>
            </a:r>
            <a:r>
              <a:rPr lang="en-IN" b="1" dirty="0" err="1"/>
              <a:t>adjust</a:t>
            </a:r>
            <a:r>
              <a:rPr lang="en-IN" dirty="0"/>
              <a:t> the </a:t>
            </a:r>
            <a:r>
              <a:rPr lang="en-IN" b="1" dirty="0"/>
              <a:t>Image</a:t>
            </a:r>
            <a:r>
              <a:rPr lang="en-IN" dirty="0"/>
              <a:t> Fit as necessary You are done!</a:t>
            </a:r>
          </a:p>
        </p:txBody>
      </p:sp>
    </p:spTree>
    <p:extLst>
      <p:ext uri="{BB962C8B-B14F-4D97-AF65-F5344CB8AC3E}">
        <p14:creationId xmlns:p14="http://schemas.microsoft.com/office/powerpoint/2010/main" val="19886128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9068C8F-DB8B-4153-9098-7E4C80BE2E88}"/>
              </a:ext>
            </a:extLst>
          </p:cNvPr>
          <p:cNvSpPr>
            <a:spLocks noGrp="1"/>
          </p:cNvSpPr>
          <p:nvPr>
            <p:ph idx="1"/>
          </p:nvPr>
        </p:nvSpPr>
        <p:spPr/>
        <p:txBody>
          <a:bodyPr/>
          <a:lstStyle/>
          <a:p>
            <a:pPr fontAlgn="base"/>
            <a:r>
              <a:rPr lang="en-IN" dirty="0"/>
              <a:t>Power BI Free</a:t>
            </a:r>
          </a:p>
          <a:p>
            <a:pPr fontAlgn="base"/>
            <a:r>
              <a:rPr lang="en-IN" dirty="0"/>
              <a:t>Power BI Free enables you to connect to 70+ data sources, publish to the web, and export to excel.</a:t>
            </a:r>
          </a:p>
          <a:p>
            <a:pPr fontAlgn="base"/>
            <a:r>
              <a:rPr lang="en-IN" dirty="0"/>
              <a:t> There are some limitations to the free version. For example, you can’t do peer-to-peer sharing and you can’t create App workspaces. </a:t>
            </a:r>
          </a:p>
          <a:p>
            <a:pPr fontAlgn="base"/>
            <a:r>
              <a:rPr lang="en-IN" dirty="0"/>
              <a:t>However, the free version is great if you are doing your own analysis and don’t need to distribute the analysis to other end users. </a:t>
            </a:r>
          </a:p>
          <a:p>
            <a:pPr fontAlgn="base"/>
            <a:r>
              <a:rPr lang="en-IN" dirty="0"/>
              <a:t>You also have connectivity options such as </a:t>
            </a:r>
            <a:r>
              <a:rPr lang="en-IN" dirty="0" err="1"/>
              <a:t>DirectQuery</a:t>
            </a:r>
            <a:r>
              <a:rPr lang="en-IN" dirty="0"/>
              <a:t>, live connection, and the use of the gateway. The same visualizations that are available in Power BI Pro are available in Power BI Free.</a:t>
            </a:r>
          </a:p>
          <a:p>
            <a:endParaRPr lang="en-IN" dirty="0"/>
          </a:p>
        </p:txBody>
      </p:sp>
      <p:sp>
        <p:nvSpPr>
          <p:cNvPr id="3" name="Content Placeholder 2">
            <a:extLst>
              <a:ext uri="{FF2B5EF4-FFF2-40B4-BE49-F238E27FC236}">
                <a16:creationId xmlns:a16="http://schemas.microsoft.com/office/drawing/2014/main" id="{329A3657-F0C6-4E03-B5C8-AA82B491CA65}"/>
              </a:ext>
            </a:extLst>
          </p:cNvPr>
          <p:cNvSpPr>
            <a:spLocks noGrp="1"/>
          </p:cNvSpPr>
          <p:nvPr>
            <p:ph idx="10"/>
          </p:nvPr>
        </p:nvSpPr>
        <p:spPr/>
        <p:txBody>
          <a:bodyPr>
            <a:normAutofit fontScale="85000" lnSpcReduction="10000"/>
          </a:bodyPr>
          <a:lstStyle/>
          <a:p>
            <a:r>
              <a:rPr lang="en-IN" dirty="0"/>
              <a:t>What are the Differences Between Power BI Free, Power BI Pro and Power BI Premium?</a:t>
            </a:r>
          </a:p>
          <a:p>
            <a:endParaRPr lang="en-IN" dirty="0"/>
          </a:p>
        </p:txBody>
      </p:sp>
    </p:spTree>
    <p:extLst>
      <p:ext uri="{BB962C8B-B14F-4D97-AF65-F5344CB8AC3E}">
        <p14:creationId xmlns:p14="http://schemas.microsoft.com/office/powerpoint/2010/main" val="6143321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8D483EF-5183-435B-B566-9D41FF7A7A32}"/>
              </a:ext>
            </a:extLst>
          </p:cNvPr>
          <p:cNvSpPr>
            <a:spLocks noGrp="1"/>
          </p:cNvSpPr>
          <p:nvPr>
            <p:ph idx="1"/>
          </p:nvPr>
        </p:nvSpPr>
        <p:spPr/>
        <p:txBody>
          <a:bodyPr/>
          <a:lstStyle/>
          <a:p>
            <a:pPr fontAlgn="base"/>
            <a:r>
              <a:rPr lang="en-IN" dirty="0"/>
              <a:t>Power BI Pro</a:t>
            </a:r>
          </a:p>
          <a:p>
            <a:pPr fontAlgn="base"/>
            <a:r>
              <a:rPr lang="en-IN" dirty="0"/>
              <a:t>The biggest difference between Free and Pro is that with Pro you can share your data, reports, and dashboards with other users who also have a Power BI Pro license. You can also create App workspaces. Both Power BI Free and Pro have a 10 GB per Pro user data storage limit. Here is a screenshot from </a:t>
            </a:r>
            <a:r>
              <a:rPr lang="en-IN" dirty="0">
                <a:hlinkClick r:id="rId2"/>
              </a:rPr>
              <a:t>Microsoft’s Power BI website</a:t>
            </a:r>
            <a:r>
              <a:rPr lang="en-IN" dirty="0"/>
              <a:t> that summarizes the difference.</a:t>
            </a:r>
          </a:p>
          <a:p>
            <a:endParaRPr lang="en-IN" dirty="0"/>
          </a:p>
        </p:txBody>
      </p:sp>
      <p:sp>
        <p:nvSpPr>
          <p:cNvPr id="3" name="Content Placeholder 2">
            <a:extLst>
              <a:ext uri="{FF2B5EF4-FFF2-40B4-BE49-F238E27FC236}">
                <a16:creationId xmlns:a16="http://schemas.microsoft.com/office/drawing/2014/main" id="{4E21A7E9-1BD5-4795-9CCF-39FB43F565E9}"/>
              </a:ext>
            </a:extLst>
          </p:cNvPr>
          <p:cNvSpPr>
            <a:spLocks noGrp="1"/>
          </p:cNvSpPr>
          <p:nvPr>
            <p:ph idx="10"/>
          </p:nvPr>
        </p:nvSpPr>
        <p:spPr/>
        <p:txBody>
          <a:bodyPr/>
          <a:lstStyle/>
          <a:p>
            <a:endParaRPr lang="en-IN"/>
          </a:p>
        </p:txBody>
      </p:sp>
    </p:spTree>
    <p:extLst>
      <p:ext uri="{BB962C8B-B14F-4D97-AF65-F5344CB8AC3E}">
        <p14:creationId xmlns:p14="http://schemas.microsoft.com/office/powerpoint/2010/main" val="797691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ower BI free versus Power BI pro comparison.">
            <a:extLst>
              <a:ext uri="{FF2B5EF4-FFF2-40B4-BE49-F238E27FC236}">
                <a16:creationId xmlns:a16="http://schemas.microsoft.com/office/drawing/2014/main" id="{55153AE4-F6BB-4638-97CE-80EEF97FDA7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68921" y="878392"/>
            <a:ext cx="7355315" cy="54276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490445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527A1D8-E39D-4A7E-9539-A04A648A3648}"/>
              </a:ext>
            </a:extLst>
          </p:cNvPr>
          <p:cNvSpPr>
            <a:spLocks noGrp="1"/>
          </p:cNvSpPr>
          <p:nvPr>
            <p:ph idx="1"/>
          </p:nvPr>
        </p:nvSpPr>
        <p:spPr/>
        <p:txBody>
          <a:bodyPr/>
          <a:lstStyle/>
          <a:p>
            <a:pPr fontAlgn="base"/>
            <a:r>
              <a:rPr lang="en-IN" dirty="0"/>
              <a:t>Power BI Premium</a:t>
            </a:r>
          </a:p>
          <a:p>
            <a:pPr fontAlgn="base"/>
            <a:r>
              <a:rPr lang="en-IN" dirty="0"/>
              <a:t>Power BI Premium is an on-premise deployment and distribution of Power BI reports using the Power BI Report Server. This allows you to maintain reports on-premise and move to the cloud when your organization is ready.</a:t>
            </a:r>
          </a:p>
          <a:p>
            <a:pPr fontAlgn="base"/>
            <a:r>
              <a:rPr lang="en-IN" dirty="0"/>
              <a:t>Power BI Premium is designed to address the challenges of large enterprise deployments and workloads. It enables your organization to use your own dedicated capacity and hardware rather than relying on Microsoft’s shared capacity.</a:t>
            </a:r>
          </a:p>
          <a:p>
            <a:pPr fontAlgn="base"/>
            <a:r>
              <a:rPr lang="en-IN" dirty="0"/>
              <a:t>You’ll need to provide that capacity and ensure you have enough for your reporting and analysis purposes. This allows for much larger scale and better performance if you size it properly. Microsoft offers three sizes for Premium capacity and each come with a different number of v-cores and memory size</a:t>
            </a:r>
          </a:p>
        </p:txBody>
      </p:sp>
      <p:sp>
        <p:nvSpPr>
          <p:cNvPr id="3" name="Content Placeholder 2">
            <a:extLst>
              <a:ext uri="{FF2B5EF4-FFF2-40B4-BE49-F238E27FC236}">
                <a16:creationId xmlns:a16="http://schemas.microsoft.com/office/drawing/2014/main" id="{F095ED6F-483D-4EC1-83E2-4A6DFB90B817}"/>
              </a:ext>
            </a:extLst>
          </p:cNvPr>
          <p:cNvSpPr>
            <a:spLocks noGrp="1"/>
          </p:cNvSpPr>
          <p:nvPr>
            <p:ph idx="10"/>
          </p:nvPr>
        </p:nvSpPr>
        <p:spPr/>
        <p:txBody>
          <a:bodyPr/>
          <a:lstStyle/>
          <a:p>
            <a:endParaRPr lang="en-IN"/>
          </a:p>
        </p:txBody>
      </p:sp>
    </p:spTree>
    <p:extLst>
      <p:ext uri="{BB962C8B-B14F-4D97-AF65-F5344CB8AC3E}">
        <p14:creationId xmlns:p14="http://schemas.microsoft.com/office/powerpoint/2010/main" val="1334445130"/>
      </p:ext>
    </p:extLst>
  </p:cSld>
  <p:clrMapOvr>
    <a:masterClrMapping/>
  </p:clrMapOvr>
</p:sld>
</file>

<file path=ppt/theme/theme1.xml><?xml version="1.0" encoding="utf-8"?>
<a:theme xmlns:a="http://schemas.openxmlformats.org/drawingml/2006/main" name="Office Theme">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53AF9AE-DF28-4591-8F55-AE167CC6531B}" vid="{32B37445-1EE0-4F79-87BE-1255F64E040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F6FE4A50-548C-4A56-A01D-EB8FAC61086F}" vid="{5B055826-2E62-4A9B-A750-156BC5EFBCF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7313</TotalTime>
  <Words>3471</Words>
  <Application>Microsoft Office PowerPoint</Application>
  <PresentationFormat>Widescreen</PresentationFormat>
  <Paragraphs>314</Paragraphs>
  <Slides>80</Slides>
  <Notes>6</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80</vt:i4>
      </vt:variant>
    </vt:vector>
  </HeadingPairs>
  <TitlesOfParts>
    <vt:vector size="87" baseType="lpstr">
      <vt:lpstr>Arial</vt:lpstr>
      <vt:lpstr>Calibri</vt:lpstr>
      <vt:lpstr>Calibri Light</vt:lpstr>
      <vt:lpstr>Times New Roman</vt:lpstr>
      <vt:lpstr>Wingdings</vt:lpstr>
      <vt:lpstr>Office Theme</vt:lpstr>
      <vt:lpstr>Office Theme</vt:lpstr>
      <vt:lpstr>Introduction to Power BI Trainer –Naveen Mishra  </vt:lpstr>
      <vt:lpstr>MNC &amp; Indian Corporate Customers </vt:lpstr>
      <vt:lpstr>Qualification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 BI</vt:lpstr>
      <vt:lpstr>Power BI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 BI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Introduction to DAX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PowerBI</dc:title>
  <dc:creator>Naveen Mishra</dc:creator>
  <cp:lastModifiedBy>Naveen Mishra</cp:lastModifiedBy>
  <cp:revision>161</cp:revision>
  <dcterms:created xsi:type="dcterms:W3CDTF">2018-11-29T14:53:57Z</dcterms:created>
  <dcterms:modified xsi:type="dcterms:W3CDTF">2025-08-25T04:23:20Z</dcterms:modified>
</cp:coreProperties>
</file>